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1" r:id="rId3"/>
    <p:sldId id="258" r:id="rId4"/>
    <p:sldId id="272" r:id="rId5"/>
    <p:sldId id="270" r:id="rId6"/>
    <p:sldId id="273" r:id="rId7"/>
    <p:sldId id="275" r:id="rId8"/>
    <p:sldId id="277" r:id="rId9"/>
    <p:sldId id="279" r:id="rId10"/>
    <p:sldId id="271" r:id="rId11"/>
    <p:sldId id="278" r:id="rId12"/>
    <p:sldId id="268" r:id="rId13"/>
    <p:sldId id="269" r:id="rId14"/>
    <p:sldId id="276" r:id="rId15"/>
    <p:sldId id="284" r:id="rId16"/>
    <p:sldId id="260" r:id="rId17"/>
    <p:sldId id="267" r:id="rId18"/>
    <p:sldId id="274" r:id="rId19"/>
    <p:sldId id="286" r:id="rId20"/>
    <p:sldId id="287" r:id="rId21"/>
    <p:sldId id="288" r:id="rId22"/>
    <p:sldId id="289" r:id="rId23"/>
    <p:sldId id="290" r:id="rId24"/>
    <p:sldId id="280" r:id="rId25"/>
    <p:sldId id="265" r:id="rId26"/>
    <p:sldId id="291" r:id="rId27"/>
    <p:sldId id="281" r:id="rId28"/>
    <p:sldId id="264" r:id="rId29"/>
    <p:sldId id="292" r:id="rId30"/>
    <p:sldId id="259" r:id="rId31"/>
    <p:sldId id="262" r:id="rId32"/>
    <p:sldId id="282" r:id="rId33"/>
    <p:sldId id="285" r:id="rId34"/>
    <p:sldId id="28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F670C-C827-B4B1-C652-F33D2B8EAC04}" v="51" dt="2025-01-22T14:21:27.235"/>
    <p1510:client id="{0D683F1C-26DF-5030-3B20-C8A4FC7CF347}" v="160" dt="2025-01-23T03:12:42.718"/>
    <p1510:client id="{2D746856-0446-2D1A-C674-A5A5A2D417A3}" v="1" dt="2025-01-22T23:23:03.612"/>
    <p1510:client id="{34BDC83C-3356-7215-390D-56E39149FE21}" v="5" dt="2025-01-22T13:23:03.252"/>
    <p1510:client id="{379DCBF0-4849-8E8F-8BD1-592F112A9A3F}" v="5" dt="2025-01-22T16:14:44.188"/>
    <p1510:client id="{49F4C633-1D3B-760C-5157-BDF3B8B8F3EF}" v="660" dt="2025-01-23T01:16:48.702"/>
    <p1510:client id="{67664CE2-31CE-85A6-57F2-3F3DB1D4E419}" v="753" dt="2025-01-23T04:26:33.750"/>
    <p1510:client id="{76B91A3C-8AD1-4AFA-564D-10EDC0A55755}" v="3693" dt="2025-01-23T04:20:57.679"/>
    <p1510:client id="{997A2FDB-E28B-C30E-0BD4-ED3B6A52BBE9}" v="960" dt="2025-01-23T05:21:10.490"/>
    <p1510:client id="{AA9F5DA2-D3B4-91A2-BCEB-8E0CEFB1EDFE}" v="1488" dt="2025-01-22T17:48:42.333"/>
    <p1510:client id="{AF0439AB-B9BA-8DFF-7765-FC90474C5FC7}" v="206" dt="2025-01-22T15:12:55.496"/>
    <p1510:client id="{B48E27A2-6A72-B662-65C8-9DE1DB5EC0B0}" v="3" dt="2025-01-22T10:21:15.914"/>
    <p1510:client id="{B5B51113-FBDB-8B65-B3D8-0F72A7384EE1}" v="238" dt="2025-01-22T13:57:22.643"/>
    <p1510:client id="{BBA3CF41-BFEC-3A49-80DA-E7C4D403521E}" v="1795" dt="2025-01-22T17:51:07.058"/>
    <p1510:client id="{DD05528F-FC1D-BF39-F42E-B2763258433E}" v="1683" dt="2025-01-22T15:03:36.073"/>
    <p1510:client id="{DF6F8E4A-0612-7320-F6ED-2A5C2F91F209}" v="879" dt="2025-01-22T16:04:08.626"/>
    <p1510:client id="{E16004D5-7C55-CD71-77E3-E141169F496D}" v="3" dt="2025-01-23T04:12:59.096"/>
    <p1510:client id="{EC31C341-D2D1-1049-8363-F8A54D01C6C7}" v="751" dt="2025-01-23T01:13:20.321"/>
    <p1510:client id="{EE7EED91-0B10-B4EF-A9E2-5227318F93F0}" v="4162" dt="2025-01-22T18:27:14.836"/>
    <p1510:client id="{F17799E7-4280-CFA7-2411-1F7D162BFF20}" v="5" dt="2025-01-22T10:08:00.8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28B1C-36E2-4C02-9890-11232B33C03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CCDC17-8F74-4FE1-B46C-D38E467ED68F}">
      <dgm:prSet/>
      <dgm:spPr/>
      <dgm:t>
        <a:bodyPr/>
        <a:lstStyle/>
        <a:p>
          <a:r>
            <a:rPr lang="ko-KR">
              <a:latin typeface="Trade Gothic Next Cond"/>
            </a:rPr>
            <a:t>확장성 : 더욱 넓은 범위의 도메인은 RAG가 검색(Retrieval)할 수 있는 DB의 크기 영역</a:t>
          </a:r>
          <a:endParaRPr lang="en-US">
            <a:latin typeface="Trade Gothic Next Cond"/>
          </a:endParaRPr>
        </a:p>
      </dgm:t>
    </dgm:pt>
    <dgm:pt modelId="{DF221AB1-7E80-4AA0-B229-FF06F4C26F2E}" type="parTrans" cxnId="{C866DF5D-A9F0-4765-ACCB-31455E5824A3}">
      <dgm:prSet/>
      <dgm:spPr/>
      <dgm:t>
        <a:bodyPr/>
        <a:lstStyle/>
        <a:p>
          <a:endParaRPr lang="en-US"/>
        </a:p>
      </dgm:t>
    </dgm:pt>
    <dgm:pt modelId="{E7D05582-95D4-4100-B223-FD72F34B45BC}" type="sibTrans" cxnId="{C866DF5D-A9F0-4765-ACCB-31455E5824A3}">
      <dgm:prSet/>
      <dgm:spPr/>
      <dgm:t>
        <a:bodyPr/>
        <a:lstStyle/>
        <a:p>
          <a:endParaRPr lang="en-US"/>
        </a:p>
      </dgm:t>
    </dgm:pt>
    <dgm:pt modelId="{86829446-E039-4F34-95EC-2A438CDC3101}">
      <dgm:prSet/>
      <dgm:spPr/>
      <dgm:t>
        <a:bodyPr/>
        <a:lstStyle/>
        <a:p>
          <a:pPr rtl="0"/>
          <a:r>
            <a:rPr lang="ko-KR">
              <a:latin typeface="Trade Gothic Next Cond"/>
            </a:rPr>
            <a:t>신뢰도 : 검색 자체의 신뢰도는 DB</a:t>
          </a:r>
          <a:r>
            <a:rPr lang="ko-KR" err="1">
              <a:latin typeface="Trade Gothic Next Cond"/>
            </a:rPr>
            <a:t>를</a:t>
          </a:r>
          <a:r>
            <a:rPr lang="ko-KR">
              <a:latin typeface="Trade Gothic Next Cond"/>
            </a:rPr>
            <a:t> 구축할 </a:t>
          </a:r>
          <a:r>
            <a:rPr lang="ko-KR" altLang="en-US">
              <a:latin typeface="Trade Gothic Next Cond"/>
            </a:rPr>
            <a:t>내용물의 영역</a:t>
          </a:r>
          <a:endParaRPr lang="en-US">
            <a:latin typeface="Trade Gothic Next Cond"/>
          </a:endParaRPr>
        </a:p>
      </dgm:t>
    </dgm:pt>
    <dgm:pt modelId="{761DA5A8-9999-4D4C-8B64-22D929E28F71}" type="parTrans" cxnId="{D391F680-7D32-4A58-B839-5E0FB363A6B4}">
      <dgm:prSet/>
      <dgm:spPr/>
      <dgm:t>
        <a:bodyPr/>
        <a:lstStyle/>
        <a:p>
          <a:endParaRPr lang="en-US"/>
        </a:p>
      </dgm:t>
    </dgm:pt>
    <dgm:pt modelId="{B697BA19-6BC2-47B3-A3E5-E20348E715C1}" type="sibTrans" cxnId="{D391F680-7D32-4A58-B839-5E0FB363A6B4}">
      <dgm:prSet/>
      <dgm:spPr/>
      <dgm:t>
        <a:bodyPr/>
        <a:lstStyle/>
        <a:p>
          <a:endParaRPr lang="en-US"/>
        </a:p>
      </dgm:t>
    </dgm:pt>
    <dgm:pt modelId="{C7558802-DB36-44F3-A00A-9F3BB46CFF33}">
      <dgm:prSet/>
      <dgm:spPr/>
      <dgm:t>
        <a:bodyPr/>
        <a:lstStyle/>
        <a:p>
          <a:r>
            <a:rPr lang="ko-KR">
              <a:latin typeface="Trade Gothic Next Cond"/>
            </a:rPr>
            <a:t>정확도 : 사용자 query</a:t>
          </a:r>
          <a:r>
            <a:rPr lang="ko-KR" err="1">
              <a:latin typeface="Trade Gothic Next Cond"/>
            </a:rPr>
            <a:t>에</a:t>
          </a:r>
          <a:r>
            <a:rPr lang="ko-KR">
              <a:latin typeface="Trade Gothic Next Cond"/>
            </a:rPr>
            <a:t> 대한 RAG의 출력물 평가는 사용자의 영역</a:t>
          </a:r>
          <a:endParaRPr lang="en-US">
            <a:latin typeface="Trade Gothic Next Cond"/>
          </a:endParaRPr>
        </a:p>
      </dgm:t>
    </dgm:pt>
    <dgm:pt modelId="{B9C09AF9-2DD9-4AC5-8DBF-40E8CFDF8829}" type="parTrans" cxnId="{3AE6C073-ED46-46E2-9E88-2168C463D68D}">
      <dgm:prSet/>
      <dgm:spPr/>
      <dgm:t>
        <a:bodyPr/>
        <a:lstStyle/>
        <a:p>
          <a:endParaRPr lang="en-US"/>
        </a:p>
      </dgm:t>
    </dgm:pt>
    <dgm:pt modelId="{F5723D75-0A3D-4AAB-874E-22D404F1CAE5}" type="sibTrans" cxnId="{3AE6C073-ED46-46E2-9E88-2168C463D68D}">
      <dgm:prSet/>
      <dgm:spPr/>
      <dgm:t>
        <a:bodyPr/>
        <a:lstStyle/>
        <a:p>
          <a:endParaRPr lang="en-US"/>
        </a:p>
      </dgm:t>
    </dgm:pt>
    <dgm:pt modelId="{6793FEFC-3899-4281-9778-BF770D6AF6DA}" type="pres">
      <dgm:prSet presAssocID="{A2128B1C-36E2-4C02-9890-11232B33C034}" presName="outerComposite" presStyleCnt="0">
        <dgm:presLayoutVars>
          <dgm:chMax val="5"/>
          <dgm:dir/>
          <dgm:resizeHandles val="exact"/>
        </dgm:presLayoutVars>
      </dgm:prSet>
      <dgm:spPr/>
    </dgm:pt>
    <dgm:pt modelId="{094DEF9A-1827-4FB0-9E74-1642E1671986}" type="pres">
      <dgm:prSet presAssocID="{A2128B1C-36E2-4C02-9890-11232B33C034}" presName="dummyMaxCanvas" presStyleCnt="0">
        <dgm:presLayoutVars/>
      </dgm:prSet>
      <dgm:spPr/>
    </dgm:pt>
    <dgm:pt modelId="{AC128ADA-6D8C-4C97-BE3E-1FD710752694}" type="pres">
      <dgm:prSet presAssocID="{A2128B1C-36E2-4C02-9890-11232B33C034}" presName="ThreeNodes_1" presStyleLbl="node1" presStyleIdx="0" presStyleCnt="3">
        <dgm:presLayoutVars>
          <dgm:bulletEnabled val="1"/>
        </dgm:presLayoutVars>
      </dgm:prSet>
      <dgm:spPr/>
    </dgm:pt>
    <dgm:pt modelId="{B29CA346-E11B-4660-8651-47F4DF6B03BC}" type="pres">
      <dgm:prSet presAssocID="{A2128B1C-36E2-4C02-9890-11232B33C034}" presName="ThreeNodes_2" presStyleLbl="node1" presStyleIdx="1" presStyleCnt="3">
        <dgm:presLayoutVars>
          <dgm:bulletEnabled val="1"/>
        </dgm:presLayoutVars>
      </dgm:prSet>
      <dgm:spPr/>
    </dgm:pt>
    <dgm:pt modelId="{C33B9680-7DB3-4C87-BD61-3448153521F5}" type="pres">
      <dgm:prSet presAssocID="{A2128B1C-36E2-4C02-9890-11232B33C034}" presName="ThreeNodes_3" presStyleLbl="node1" presStyleIdx="2" presStyleCnt="3">
        <dgm:presLayoutVars>
          <dgm:bulletEnabled val="1"/>
        </dgm:presLayoutVars>
      </dgm:prSet>
      <dgm:spPr/>
    </dgm:pt>
    <dgm:pt modelId="{00F39A15-CF03-4A1A-83CB-224F3EE65323}" type="pres">
      <dgm:prSet presAssocID="{A2128B1C-36E2-4C02-9890-11232B33C034}" presName="ThreeConn_1-2" presStyleLbl="fgAccFollowNode1" presStyleIdx="0" presStyleCnt="2">
        <dgm:presLayoutVars>
          <dgm:bulletEnabled val="1"/>
        </dgm:presLayoutVars>
      </dgm:prSet>
      <dgm:spPr/>
    </dgm:pt>
    <dgm:pt modelId="{6E88FCF6-B0DE-4C05-B7E4-AB78C1EAD2F0}" type="pres">
      <dgm:prSet presAssocID="{A2128B1C-36E2-4C02-9890-11232B33C034}" presName="ThreeConn_2-3" presStyleLbl="fgAccFollowNode1" presStyleIdx="1" presStyleCnt="2">
        <dgm:presLayoutVars>
          <dgm:bulletEnabled val="1"/>
        </dgm:presLayoutVars>
      </dgm:prSet>
      <dgm:spPr/>
    </dgm:pt>
    <dgm:pt modelId="{0C856BBB-5644-48D5-AF83-93026E5F7389}" type="pres">
      <dgm:prSet presAssocID="{A2128B1C-36E2-4C02-9890-11232B33C034}" presName="ThreeNodes_1_text" presStyleLbl="node1" presStyleIdx="2" presStyleCnt="3">
        <dgm:presLayoutVars>
          <dgm:bulletEnabled val="1"/>
        </dgm:presLayoutVars>
      </dgm:prSet>
      <dgm:spPr/>
    </dgm:pt>
    <dgm:pt modelId="{C8D814BC-2963-4456-AAD2-A86FC9F53E3A}" type="pres">
      <dgm:prSet presAssocID="{A2128B1C-36E2-4C02-9890-11232B33C034}" presName="ThreeNodes_2_text" presStyleLbl="node1" presStyleIdx="2" presStyleCnt="3">
        <dgm:presLayoutVars>
          <dgm:bulletEnabled val="1"/>
        </dgm:presLayoutVars>
      </dgm:prSet>
      <dgm:spPr/>
    </dgm:pt>
    <dgm:pt modelId="{E1242789-19A7-474F-BDDF-B78B0335BA3E}" type="pres">
      <dgm:prSet presAssocID="{A2128B1C-36E2-4C02-9890-11232B33C03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6E9A914-8A2C-41C5-AF2A-C39255F0979B}" type="presOf" srcId="{A2128B1C-36E2-4C02-9890-11232B33C034}" destId="{6793FEFC-3899-4281-9778-BF770D6AF6DA}" srcOrd="0" destOrd="0" presId="urn:microsoft.com/office/officeart/2005/8/layout/vProcess5"/>
    <dgm:cxn modelId="{E0B79E22-6E10-464D-87C5-69D1F3AD3BB2}" type="presOf" srcId="{C7558802-DB36-44F3-A00A-9F3BB46CFF33}" destId="{C33B9680-7DB3-4C87-BD61-3448153521F5}" srcOrd="0" destOrd="0" presId="urn:microsoft.com/office/officeart/2005/8/layout/vProcess5"/>
    <dgm:cxn modelId="{C866DF5D-A9F0-4765-ACCB-31455E5824A3}" srcId="{A2128B1C-36E2-4C02-9890-11232B33C034}" destId="{0CCCDC17-8F74-4FE1-B46C-D38E467ED68F}" srcOrd="0" destOrd="0" parTransId="{DF221AB1-7E80-4AA0-B229-FF06F4C26F2E}" sibTransId="{E7D05582-95D4-4100-B223-FD72F34B45BC}"/>
    <dgm:cxn modelId="{3AE6C073-ED46-46E2-9E88-2168C463D68D}" srcId="{A2128B1C-36E2-4C02-9890-11232B33C034}" destId="{C7558802-DB36-44F3-A00A-9F3BB46CFF33}" srcOrd="2" destOrd="0" parTransId="{B9C09AF9-2DD9-4AC5-8DBF-40E8CFDF8829}" sibTransId="{F5723D75-0A3D-4AAB-874E-22D404F1CAE5}"/>
    <dgm:cxn modelId="{2F9D5F55-F1FF-41A9-BF7A-D723CA3BAF3C}" type="presOf" srcId="{0CCCDC17-8F74-4FE1-B46C-D38E467ED68F}" destId="{AC128ADA-6D8C-4C97-BE3E-1FD710752694}" srcOrd="0" destOrd="0" presId="urn:microsoft.com/office/officeart/2005/8/layout/vProcess5"/>
    <dgm:cxn modelId="{D391F680-7D32-4A58-B839-5E0FB363A6B4}" srcId="{A2128B1C-36E2-4C02-9890-11232B33C034}" destId="{86829446-E039-4F34-95EC-2A438CDC3101}" srcOrd="1" destOrd="0" parTransId="{761DA5A8-9999-4D4C-8B64-22D929E28F71}" sibTransId="{B697BA19-6BC2-47B3-A3E5-E20348E715C1}"/>
    <dgm:cxn modelId="{3D1973A2-A403-45AD-94E3-D3CD230B7CE4}" type="presOf" srcId="{0CCCDC17-8F74-4FE1-B46C-D38E467ED68F}" destId="{0C856BBB-5644-48D5-AF83-93026E5F7389}" srcOrd="1" destOrd="0" presId="urn:microsoft.com/office/officeart/2005/8/layout/vProcess5"/>
    <dgm:cxn modelId="{EAD7F7A4-B06B-45F8-8DC5-97F91A6B5830}" type="presOf" srcId="{86829446-E039-4F34-95EC-2A438CDC3101}" destId="{C8D814BC-2963-4456-AAD2-A86FC9F53E3A}" srcOrd="1" destOrd="0" presId="urn:microsoft.com/office/officeart/2005/8/layout/vProcess5"/>
    <dgm:cxn modelId="{D0941CB9-3F49-4EEB-AE02-804238F16B60}" type="presOf" srcId="{B697BA19-6BC2-47B3-A3E5-E20348E715C1}" destId="{6E88FCF6-B0DE-4C05-B7E4-AB78C1EAD2F0}" srcOrd="0" destOrd="0" presId="urn:microsoft.com/office/officeart/2005/8/layout/vProcess5"/>
    <dgm:cxn modelId="{E3059CC2-DF4A-44DB-9910-33FE16B65D0F}" type="presOf" srcId="{C7558802-DB36-44F3-A00A-9F3BB46CFF33}" destId="{E1242789-19A7-474F-BDDF-B78B0335BA3E}" srcOrd="1" destOrd="0" presId="urn:microsoft.com/office/officeart/2005/8/layout/vProcess5"/>
    <dgm:cxn modelId="{D16793D5-D266-4DC0-80F4-D97ED0E2BDCB}" type="presOf" srcId="{86829446-E039-4F34-95EC-2A438CDC3101}" destId="{B29CA346-E11B-4660-8651-47F4DF6B03BC}" srcOrd="0" destOrd="0" presId="urn:microsoft.com/office/officeart/2005/8/layout/vProcess5"/>
    <dgm:cxn modelId="{AD2884F2-66D1-47CC-A3CF-158C6C5FA91E}" type="presOf" srcId="{E7D05582-95D4-4100-B223-FD72F34B45BC}" destId="{00F39A15-CF03-4A1A-83CB-224F3EE65323}" srcOrd="0" destOrd="0" presId="urn:microsoft.com/office/officeart/2005/8/layout/vProcess5"/>
    <dgm:cxn modelId="{FE34CAE9-D1C1-447A-8E76-0374C62EB88E}" type="presParOf" srcId="{6793FEFC-3899-4281-9778-BF770D6AF6DA}" destId="{094DEF9A-1827-4FB0-9E74-1642E1671986}" srcOrd="0" destOrd="0" presId="urn:microsoft.com/office/officeart/2005/8/layout/vProcess5"/>
    <dgm:cxn modelId="{30FFBB90-02E2-4A07-B706-33A6D103859B}" type="presParOf" srcId="{6793FEFC-3899-4281-9778-BF770D6AF6DA}" destId="{AC128ADA-6D8C-4C97-BE3E-1FD710752694}" srcOrd="1" destOrd="0" presId="urn:microsoft.com/office/officeart/2005/8/layout/vProcess5"/>
    <dgm:cxn modelId="{2C18B6EB-BE7C-42A4-8C34-6996618E0B0F}" type="presParOf" srcId="{6793FEFC-3899-4281-9778-BF770D6AF6DA}" destId="{B29CA346-E11B-4660-8651-47F4DF6B03BC}" srcOrd="2" destOrd="0" presId="urn:microsoft.com/office/officeart/2005/8/layout/vProcess5"/>
    <dgm:cxn modelId="{49ADCAD2-4F38-445F-A57E-C609D7AAB429}" type="presParOf" srcId="{6793FEFC-3899-4281-9778-BF770D6AF6DA}" destId="{C33B9680-7DB3-4C87-BD61-3448153521F5}" srcOrd="3" destOrd="0" presId="urn:microsoft.com/office/officeart/2005/8/layout/vProcess5"/>
    <dgm:cxn modelId="{3EB84C0D-B640-4BA3-AF5E-39FC6F5CE42A}" type="presParOf" srcId="{6793FEFC-3899-4281-9778-BF770D6AF6DA}" destId="{00F39A15-CF03-4A1A-83CB-224F3EE65323}" srcOrd="4" destOrd="0" presId="urn:microsoft.com/office/officeart/2005/8/layout/vProcess5"/>
    <dgm:cxn modelId="{E1F9FD3A-6D17-4EEF-8DEE-CC57D7251C7A}" type="presParOf" srcId="{6793FEFC-3899-4281-9778-BF770D6AF6DA}" destId="{6E88FCF6-B0DE-4C05-B7E4-AB78C1EAD2F0}" srcOrd="5" destOrd="0" presId="urn:microsoft.com/office/officeart/2005/8/layout/vProcess5"/>
    <dgm:cxn modelId="{1B81A4EB-1605-41C4-AF37-67093F32268D}" type="presParOf" srcId="{6793FEFC-3899-4281-9778-BF770D6AF6DA}" destId="{0C856BBB-5644-48D5-AF83-93026E5F7389}" srcOrd="6" destOrd="0" presId="urn:microsoft.com/office/officeart/2005/8/layout/vProcess5"/>
    <dgm:cxn modelId="{7BAFA021-A0C2-42FB-8497-58E4828DEE68}" type="presParOf" srcId="{6793FEFC-3899-4281-9778-BF770D6AF6DA}" destId="{C8D814BC-2963-4456-AAD2-A86FC9F53E3A}" srcOrd="7" destOrd="0" presId="urn:microsoft.com/office/officeart/2005/8/layout/vProcess5"/>
    <dgm:cxn modelId="{9CD706B2-A8AD-44BD-BD7E-2365C9BF71A4}" type="presParOf" srcId="{6793FEFC-3899-4281-9778-BF770D6AF6DA}" destId="{E1242789-19A7-474F-BDDF-B78B0335BA3E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128B1C-36E2-4C02-9890-11232B33C0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CCDC17-8F74-4FE1-B46C-D38E467ED68F}">
      <dgm:prSet/>
      <dgm:spPr/>
      <dgm:t>
        <a:bodyPr/>
        <a:lstStyle/>
        <a:p>
          <a:pPr rtl="0"/>
          <a:r>
            <a:rPr lang="ko-KR"/>
            <a:t>양자컴퓨터가</a:t>
          </a:r>
          <a:r>
            <a:rPr lang="ko-KR" altLang="en-US"/>
            <a:t> 상용화되기 </a:t>
          </a:r>
          <a:r>
            <a:rPr lang="ko-KR"/>
            <a:t>위해서는 어떤 기술들이 필요해?</a:t>
          </a:r>
          <a:r>
            <a:rPr lang="en-US" altLang="ko-KR">
              <a:latin typeface="맑은 고딕"/>
              <a:ea typeface="맑은 고딕"/>
            </a:rPr>
            <a:t> 장기적인 전망이나 실현 가능성은? </a:t>
          </a:r>
          <a:endParaRPr lang="ko-KR" altLang="en-US">
            <a:latin typeface="맑은 고딕"/>
            <a:ea typeface="맑은 고딕"/>
          </a:endParaRPr>
        </a:p>
      </dgm:t>
    </dgm:pt>
    <dgm:pt modelId="{DF221AB1-7E80-4AA0-B229-FF06F4C26F2E}" type="parTrans" cxnId="{C866DF5D-A9F0-4765-ACCB-31455E5824A3}">
      <dgm:prSet/>
      <dgm:spPr/>
      <dgm:t>
        <a:bodyPr/>
        <a:lstStyle/>
        <a:p>
          <a:endParaRPr lang="en-US"/>
        </a:p>
      </dgm:t>
    </dgm:pt>
    <dgm:pt modelId="{E7D05582-95D4-4100-B223-FD72F34B45BC}" type="sibTrans" cxnId="{C866DF5D-A9F0-4765-ACCB-31455E5824A3}">
      <dgm:prSet/>
      <dgm:spPr/>
      <dgm:t>
        <a:bodyPr/>
        <a:lstStyle/>
        <a:p>
          <a:endParaRPr lang="en-US"/>
        </a:p>
      </dgm:t>
    </dgm:pt>
    <dgm:pt modelId="{86829446-E039-4F34-95EC-2A438CDC3101}">
      <dgm:prSet/>
      <dgm:spPr/>
      <dgm:t>
        <a:bodyPr/>
        <a:lstStyle/>
        <a:p>
          <a:pPr rtl="0"/>
          <a:r>
            <a:rPr lang="ko-KR"/>
            <a:t>양자컴퓨터가 기존의 컴퓨터보다 훨씬 빠른 속도로 데이터를 처리할 수 있는 것은 이해가 되는데, </a:t>
          </a:r>
          <a:r>
            <a:rPr lang="ko-KR" altLang="en-US"/>
            <a:t>그래서</a:t>
          </a:r>
          <a:r>
            <a:rPr lang="ko-KR"/>
            <a:t> 왜 오류 수정 기술이</a:t>
          </a:r>
          <a:r>
            <a:rPr lang="ko-KR" altLang="en-US"/>
            <a:t> 왜</a:t>
          </a:r>
          <a:r>
            <a:rPr lang="ko-KR"/>
            <a:t> 상용화의 핵심이라는거야?</a:t>
          </a:r>
          <a:endParaRPr lang="en-US">
            <a:latin typeface="Trade Gothic Next Cond"/>
          </a:endParaRPr>
        </a:p>
      </dgm:t>
    </dgm:pt>
    <dgm:pt modelId="{761DA5A8-9999-4D4C-8B64-22D929E28F71}" type="parTrans" cxnId="{D391F680-7D32-4A58-B839-5E0FB363A6B4}">
      <dgm:prSet/>
      <dgm:spPr/>
      <dgm:t>
        <a:bodyPr/>
        <a:lstStyle/>
        <a:p>
          <a:endParaRPr lang="en-US"/>
        </a:p>
      </dgm:t>
    </dgm:pt>
    <dgm:pt modelId="{B697BA19-6BC2-47B3-A3E5-E20348E715C1}" type="sibTrans" cxnId="{D391F680-7D32-4A58-B839-5E0FB363A6B4}">
      <dgm:prSet/>
      <dgm:spPr/>
      <dgm:t>
        <a:bodyPr/>
        <a:lstStyle/>
        <a:p>
          <a:endParaRPr lang="en-US"/>
        </a:p>
      </dgm:t>
    </dgm:pt>
    <dgm:pt modelId="{C7558802-DB36-44F3-A00A-9F3BB46CFF33}">
      <dgm:prSet/>
      <dgm:spPr/>
      <dgm:t>
        <a:bodyPr/>
        <a:lstStyle/>
        <a:p>
          <a:pPr rtl="0"/>
          <a:r>
            <a:rPr lang="ko-KR"/>
            <a:t>그래서, 양자컴퓨터의 상용화를 위해서, </a:t>
          </a:r>
          <a:r>
            <a:rPr lang="en-US" altLang="ko-KR"/>
            <a:t>IBM</a:t>
          </a:r>
          <a:r>
            <a:rPr lang="ko-KR"/>
            <a:t>이나 다른</a:t>
          </a:r>
          <a:r>
            <a:rPr lang="ko-KR" altLang="en-US"/>
            <a:t> 기업들이</a:t>
          </a:r>
          <a:r>
            <a:rPr lang="ko-KR"/>
            <a:t> 이 오류</a:t>
          </a:r>
          <a:r>
            <a:rPr lang="ko-KR" altLang="en-US"/>
            <a:t> 수정</a:t>
          </a:r>
          <a:r>
            <a:rPr lang="ko-KR"/>
            <a:t> 기술을 어떻게 연구하고 있어?</a:t>
          </a:r>
          <a:endParaRPr lang="en-US">
            <a:latin typeface="Trade Gothic Next Cond"/>
          </a:endParaRPr>
        </a:p>
      </dgm:t>
    </dgm:pt>
    <dgm:pt modelId="{B9C09AF9-2DD9-4AC5-8DBF-40E8CFDF8829}" type="parTrans" cxnId="{3AE6C073-ED46-46E2-9E88-2168C463D68D}">
      <dgm:prSet/>
      <dgm:spPr/>
      <dgm:t>
        <a:bodyPr/>
        <a:lstStyle/>
        <a:p>
          <a:endParaRPr lang="en-US"/>
        </a:p>
      </dgm:t>
    </dgm:pt>
    <dgm:pt modelId="{F5723D75-0A3D-4AAB-874E-22D404F1CAE5}" type="sibTrans" cxnId="{3AE6C073-ED46-46E2-9E88-2168C463D68D}">
      <dgm:prSet/>
      <dgm:spPr/>
      <dgm:t>
        <a:bodyPr/>
        <a:lstStyle/>
        <a:p>
          <a:endParaRPr lang="en-US"/>
        </a:p>
      </dgm:t>
    </dgm:pt>
    <dgm:pt modelId="{4711CFED-50FB-4421-B166-093B389B1325}" type="pres">
      <dgm:prSet presAssocID="{A2128B1C-36E2-4C02-9890-11232B33C034}" presName="vert0" presStyleCnt="0">
        <dgm:presLayoutVars>
          <dgm:dir/>
          <dgm:animOne val="branch"/>
          <dgm:animLvl val="lvl"/>
        </dgm:presLayoutVars>
      </dgm:prSet>
      <dgm:spPr/>
    </dgm:pt>
    <dgm:pt modelId="{E0A4E886-75B9-4661-8300-E186DE5E9C10}" type="pres">
      <dgm:prSet presAssocID="{0CCCDC17-8F74-4FE1-B46C-D38E467ED68F}" presName="thickLine" presStyleLbl="alignNode1" presStyleIdx="0" presStyleCnt="3"/>
      <dgm:spPr/>
    </dgm:pt>
    <dgm:pt modelId="{4DD9C95C-2D44-4466-A788-6AE2727C15E5}" type="pres">
      <dgm:prSet presAssocID="{0CCCDC17-8F74-4FE1-B46C-D38E467ED68F}" presName="horz1" presStyleCnt="0"/>
      <dgm:spPr/>
    </dgm:pt>
    <dgm:pt modelId="{E021D5D3-8EC7-4BB6-B002-AA482897D0AC}" type="pres">
      <dgm:prSet presAssocID="{0CCCDC17-8F74-4FE1-B46C-D38E467ED68F}" presName="tx1" presStyleLbl="revTx" presStyleIdx="0" presStyleCnt="3"/>
      <dgm:spPr/>
    </dgm:pt>
    <dgm:pt modelId="{CA33A391-213F-4338-BCD8-2468EA1F5C17}" type="pres">
      <dgm:prSet presAssocID="{0CCCDC17-8F74-4FE1-B46C-D38E467ED68F}" presName="vert1" presStyleCnt="0"/>
      <dgm:spPr/>
    </dgm:pt>
    <dgm:pt modelId="{7AA9D885-0315-4B6A-9781-4F51A3E4299D}" type="pres">
      <dgm:prSet presAssocID="{86829446-E039-4F34-95EC-2A438CDC3101}" presName="thickLine" presStyleLbl="alignNode1" presStyleIdx="1" presStyleCnt="3"/>
      <dgm:spPr/>
    </dgm:pt>
    <dgm:pt modelId="{635CA74E-7413-45D0-9372-314B90FFFE0B}" type="pres">
      <dgm:prSet presAssocID="{86829446-E039-4F34-95EC-2A438CDC3101}" presName="horz1" presStyleCnt="0"/>
      <dgm:spPr/>
    </dgm:pt>
    <dgm:pt modelId="{BAF573DD-7279-422E-90D3-1438A528A00A}" type="pres">
      <dgm:prSet presAssocID="{86829446-E039-4F34-95EC-2A438CDC3101}" presName="tx1" presStyleLbl="revTx" presStyleIdx="1" presStyleCnt="3"/>
      <dgm:spPr/>
    </dgm:pt>
    <dgm:pt modelId="{1D21F0CC-771F-4A36-BAAE-8478FC8CC444}" type="pres">
      <dgm:prSet presAssocID="{86829446-E039-4F34-95EC-2A438CDC3101}" presName="vert1" presStyleCnt="0"/>
      <dgm:spPr/>
    </dgm:pt>
    <dgm:pt modelId="{FF4CB39C-CBD6-45E7-A1CB-6FB7C09B336A}" type="pres">
      <dgm:prSet presAssocID="{C7558802-DB36-44F3-A00A-9F3BB46CFF33}" presName="thickLine" presStyleLbl="alignNode1" presStyleIdx="2" presStyleCnt="3"/>
      <dgm:spPr/>
    </dgm:pt>
    <dgm:pt modelId="{6072C9F4-4B72-4C7A-87B0-763C88F3EB26}" type="pres">
      <dgm:prSet presAssocID="{C7558802-DB36-44F3-A00A-9F3BB46CFF33}" presName="horz1" presStyleCnt="0"/>
      <dgm:spPr/>
    </dgm:pt>
    <dgm:pt modelId="{5050FC8B-255C-4B85-B829-15C29E943AD0}" type="pres">
      <dgm:prSet presAssocID="{C7558802-DB36-44F3-A00A-9F3BB46CFF33}" presName="tx1" presStyleLbl="revTx" presStyleIdx="2" presStyleCnt="3"/>
      <dgm:spPr/>
    </dgm:pt>
    <dgm:pt modelId="{2A1BCD95-7537-4D30-84AD-9C7C0CF37364}" type="pres">
      <dgm:prSet presAssocID="{C7558802-DB36-44F3-A00A-9F3BB46CFF33}" presName="vert1" presStyleCnt="0"/>
      <dgm:spPr/>
    </dgm:pt>
  </dgm:ptLst>
  <dgm:cxnLst>
    <dgm:cxn modelId="{C866DF5D-A9F0-4765-ACCB-31455E5824A3}" srcId="{A2128B1C-36E2-4C02-9890-11232B33C034}" destId="{0CCCDC17-8F74-4FE1-B46C-D38E467ED68F}" srcOrd="0" destOrd="0" parTransId="{DF221AB1-7E80-4AA0-B229-FF06F4C26F2E}" sibTransId="{E7D05582-95D4-4100-B223-FD72F34B45BC}"/>
    <dgm:cxn modelId="{211DB46A-6FDD-40E8-A807-B59D33BBA85E}" type="presOf" srcId="{0CCCDC17-8F74-4FE1-B46C-D38E467ED68F}" destId="{E021D5D3-8EC7-4BB6-B002-AA482897D0AC}" srcOrd="0" destOrd="0" presId="urn:microsoft.com/office/officeart/2008/layout/LinedList"/>
    <dgm:cxn modelId="{3AE6C073-ED46-46E2-9E88-2168C463D68D}" srcId="{A2128B1C-36E2-4C02-9890-11232B33C034}" destId="{C7558802-DB36-44F3-A00A-9F3BB46CFF33}" srcOrd="2" destOrd="0" parTransId="{B9C09AF9-2DD9-4AC5-8DBF-40E8CFDF8829}" sibTransId="{F5723D75-0A3D-4AAB-874E-22D404F1CAE5}"/>
    <dgm:cxn modelId="{86D0F575-8C50-4A8C-A963-961BAB4D9F53}" type="presOf" srcId="{A2128B1C-36E2-4C02-9890-11232B33C034}" destId="{4711CFED-50FB-4421-B166-093B389B1325}" srcOrd="0" destOrd="0" presId="urn:microsoft.com/office/officeart/2008/layout/LinedList"/>
    <dgm:cxn modelId="{E68B477F-CDB4-408B-A782-D0DD78256E72}" type="presOf" srcId="{C7558802-DB36-44F3-A00A-9F3BB46CFF33}" destId="{5050FC8B-255C-4B85-B829-15C29E943AD0}" srcOrd="0" destOrd="0" presId="urn:microsoft.com/office/officeart/2008/layout/LinedList"/>
    <dgm:cxn modelId="{D391F680-7D32-4A58-B839-5E0FB363A6B4}" srcId="{A2128B1C-36E2-4C02-9890-11232B33C034}" destId="{86829446-E039-4F34-95EC-2A438CDC3101}" srcOrd="1" destOrd="0" parTransId="{761DA5A8-9999-4D4C-8B64-22D929E28F71}" sibTransId="{B697BA19-6BC2-47B3-A3E5-E20348E715C1}"/>
    <dgm:cxn modelId="{CA0649EE-B7F1-4FBC-9289-3EE564A50596}" type="presOf" srcId="{86829446-E039-4F34-95EC-2A438CDC3101}" destId="{BAF573DD-7279-422E-90D3-1438A528A00A}" srcOrd="0" destOrd="0" presId="urn:microsoft.com/office/officeart/2008/layout/LinedList"/>
    <dgm:cxn modelId="{3956C86D-C8F6-4E97-A780-5C7FB108EA7E}" type="presParOf" srcId="{4711CFED-50FB-4421-B166-093B389B1325}" destId="{E0A4E886-75B9-4661-8300-E186DE5E9C10}" srcOrd="0" destOrd="0" presId="urn:microsoft.com/office/officeart/2008/layout/LinedList"/>
    <dgm:cxn modelId="{B182A066-6CA2-410D-A9D2-BC45FBA8E17E}" type="presParOf" srcId="{4711CFED-50FB-4421-B166-093B389B1325}" destId="{4DD9C95C-2D44-4466-A788-6AE2727C15E5}" srcOrd="1" destOrd="0" presId="urn:microsoft.com/office/officeart/2008/layout/LinedList"/>
    <dgm:cxn modelId="{F24379D1-8840-4E7C-8BB4-F276D4BEF105}" type="presParOf" srcId="{4DD9C95C-2D44-4466-A788-6AE2727C15E5}" destId="{E021D5D3-8EC7-4BB6-B002-AA482897D0AC}" srcOrd="0" destOrd="0" presId="urn:microsoft.com/office/officeart/2008/layout/LinedList"/>
    <dgm:cxn modelId="{9752D2B5-7E51-4531-B294-469EDBED7FD8}" type="presParOf" srcId="{4DD9C95C-2D44-4466-A788-6AE2727C15E5}" destId="{CA33A391-213F-4338-BCD8-2468EA1F5C17}" srcOrd="1" destOrd="0" presId="urn:microsoft.com/office/officeart/2008/layout/LinedList"/>
    <dgm:cxn modelId="{856D7144-3434-48D5-B741-E1B0183BC4D8}" type="presParOf" srcId="{4711CFED-50FB-4421-B166-093B389B1325}" destId="{7AA9D885-0315-4B6A-9781-4F51A3E4299D}" srcOrd="2" destOrd="0" presId="urn:microsoft.com/office/officeart/2008/layout/LinedList"/>
    <dgm:cxn modelId="{437C3CCF-40EC-4D5E-9DEE-9BB9C6FD30FB}" type="presParOf" srcId="{4711CFED-50FB-4421-B166-093B389B1325}" destId="{635CA74E-7413-45D0-9372-314B90FFFE0B}" srcOrd="3" destOrd="0" presId="urn:microsoft.com/office/officeart/2008/layout/LinedList"/>
    <dgm:cxn modelId="{C29FBF7E-7EDD-4782-851C-57FAB1097119}" type="presParOf" srcId="{635CA74E-7413-45D0-9372-314B90FFFE0B}" destId="{BAF573DD-7279-422E-90D3-1438A528A00A}" srcOrd="0" destOrd="0" presId="urn:microsoft.com/office/officeart/2008/layout/LinedList"/>
    <dgm:cxn modelId="{05DFFEB5-000A-4732-99A6-1B21464F8EE4}" type="presParOf" srcId="{635CA74E-7413-45D0-9372-314B90FFFE0B}" destId="{1D21F0CC-771F-4A36-BAAE-8478FC8CC444}" srcOrd="1" destOrd="0" presId="urn:microsoft.com/office/officeart/2008/layout/LinedList"/>
    <dgm:cxn modelId="{8EC6833B-B06B-43ED-9719-5CF084BCCBAA}" type="presParOf" srcId="{4711CFED-50FB-4421-B166-093B389B1325}" destId="{FF4CB39C-CBD6-45E7-A1CB-6FB7C09B336A}" srcOrd="4" destOrd="0" presId="urn:microsoft.com/office/officeart/2008/layout/LinedList"/>
    <dgm:cxn modelId="{98394556-3CA3-45CB-8D1E-C4E585C02E54}" type="presParOf" srcId="{4711CFED-50FB-4421-B166-093B389B1325}" destId="{6072C9F4-4B72-4C7A-87B0-763C88F3EB26}" srcOrd="5" destOrd="0" presId="urn:microsoft.com/office/officeart/2008/layout/LinedList"/>
    <dgm:cxn modelId="{FB637581-E5E9-44F7-98DD-282541EC9C08}" type="presParOf" srcId="{6072C9F4-4B72-4C7A-87B0-763C88F3EB26}" destId="{5050FC8B-255C-4B85-B829-15C29E943AD0}" srcOrd="0" destOrd="0" presId="urn:microsoft.com/office/officeart/2008/layout/LinedList"/>
    <dgm:cxn modelId="{5E4EB42A-5D4A-4028-B44D-65B61043502B}" type="presParOf" srcId="{6072C9F4-4B72-4C7A-87B0-763C88F3EB26}" destId="{2A1BCD95-7537-4D30-84AD-9C7C0CF3736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128ADA-6D8C-4C97-BE3E-1FD710752694}">
      <dsp:nvSpPr>
        <dsp:cNvPr id="0" name=""/>
        <dsp:cNvSpPr/>
      </dsp:nvSpPr>
      <dsp:spPr>
        <a:xfrm>
          <a:off x="0" y="0"/>
          <a:ext cx="4529850" cy="12172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>
              <a:latin typeface="Trade Gothic Next Cond"/>
            </a:rPr>
            <a:t>확장성 : 더욱 넓은 범위의 도메인은 RAG가 검색(Retrieval)할 수 있는 DB의 크기 영역</a:t>
          </a:r>
          <a:endParaRPr lang="en-US" sz="1600" kern="1200">
            <a:latin typeface="Trade Gothic Next Cond"/>
          </a:endParaRPr>
        </a:p>
      </dsp:txBody>
      <dsp:txXfrm>
        <a:off x="35653" y="35653"/>
        <a:ext cx="3216295" cy="1145989"/>
      </dsp:txXfrm>
    </dsp:sp>
    <dsp:sp modelId="{B29CA346-E11B-4660-8651-47F4DF6B03BC}">
      <dsp:nvSpPr>
        <dsp:cNvPr id="0" name=""/>
        <dsp:cNvSpPr/>
      </dsp:nvSpPr>
      <dsp:spPr>
        <a:xfrm>
          <a:off x="399692" y="1420177"/>
          <a:ext cx="4529850" cy="1217295"/>
        </a:xfrm>
        <a:prstGeom prst="roundRect">
          <a:avLst>
            <a:gd name="adj" fmla="val 10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>
              <a:latin typeface="Trade Gothic Next Cond"/>
            </a:rPr>
            <a:t>신뢰도 : 검색 자체의 신뢰도는 DB</a:t>
          </a:r>
          <a:r>
            <a:rPr lang="ko-KR" sz="1600" kern="1200" err="1">
              <a:latin typeface="Trade Gothic Next Cond"/>
            </a:rPr>
            <a:t>를</a:t>
          </a:r>
          <a:r>
            <a:rPr lang="ko-KR" sz="1600" kern="1200">
              <a:latin typeface="Trade Gothic Next Cond"/>
            </a:rPr>
            <a:t> 구축할 </a:t>
          </a:r>
          <a:r>
            <a:rPr lang="ko-KR" altLang="en-US" sz="1600" kern="1200">
              <a:latin typeface="Trade Gothic Next Cond"/>
            </a:rPr>
            <a:t>내용물의 영역</a:t>
          </a:r>
          <a:endParaRPr lang="en-US" sz="1600" kern="1200">
            <a:latin typeface="Trade Gothic Next Cond"/>
          </a:endParaRPr>
        </a:p>
      </dsp:txBody>
      <dsp:txXfrm>
        <a:off x="435345" y="1455830"/>
        <a:ext cx="3267610" cy="1145989"/>
      </dsp:txXfrm>
    </dsp:sp>
    <dsp:sp modelId="{C33B9680-7DB3-4C87-BD61-3448153521F5}">
      <dsp:nvSpPr>
        <dsp:cNvPr id="0" name=""/>
        <dsp:cNvSpPr/>
      </dsp:nvSpPr>
      <dsp:spPr>
        <a:xfrm>
          <a:off x="799385" y="2840355"/>
          <a:ext cx="4529850" cy="1217295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600" kern="1200">
              <a:latin typeface="Trade Gothic Next Cond"/>
            </a:rPr>
            <a:t>정확도 : 사용자 query</a:t>
          </a:r>
          <a:r>
            <a:rPr lang="ko-KR" sz="1600" kern="1200" err="1">
              <a:latin typeface="Trade Gothic Next Cond"/>
            </a:rPr>
            <a:t>에</a:t>
          </a:r>
          <a:r>
            <a:rPr lang="ko-KR" sz="1600" kern="1200">
              <a:latin typeface="Trade Gothic Next Cond"/>
            </a:rPr>
            <a:t> 대한 RAG의 출력물 평가는 사용자의 영역</a:t>
          </a:r>
          <a:endParaRPr lang="en-US" sz="1600" kern="1200">
            <a:latin typeface="Trade Gothic Next Cond"/>
          </a:endParaRPr>
        </a:p>
      </dsp:txBody>
      <dsp:txXfrm>
        <a:off x="835038" y="2876008"/>
        <a:ext cx="3267610" cy="1145989"/>
      </dsp:txXfrm>
    </dsp:sp>
    <dsp:sp modelId="{00F39A15-CF03-4A1A-83CB-224F3EE65323}">
      <dsp:nvSpPr>
        <dsp:cNvPr id="0" name=""/>
        <dsp:cNvSpPr/>
      </dsp:nvSpPr>
      <dsp:spPr>
        <a:xfrm>
          <a:off x="3738608" y="923115"/>
          <a:ext cx="791241" cy="791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16637" y="923115"/>
        <a:ext cx="435183" cy="595409"/>
      </dsp:txXfrm>
    </dsp:sp>
    <dsp:sp modelId="{6E88FCF6-B0DE-4C05-B7E4-AB78C1EAD2F0}">
      <dsp:nvSpPr>
        <dsp:cNvPr id="0" name=""/>
        <dsp:cNvSpPr/>
      </dsp:nvSpPr>
      <dsp:spPr>
        <a:xfrm>
          <a:off x="4138301" y="2335177"/>
          <a:ext cx="791241" cy="791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4316330" y="2335177"/>
        <a:ext cx="435183" cy="5954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4E886-75B9-4661-8300-E186DE5E9C10}">
      <dsp:nvSpPr>
        <dsp:cNvPr id="0" name=""/>
        <dsp:cNvSpPr/>
      </dsp:nvSpPr>
      <dsp:spPr>
        <a:xfrm>
          <a:off x="0" y="2444"/>
          <a:ext cx="44522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1D5D3-8EC7-4BB6-B002-AA482897D0AC}">
      <dsp:nvSpPr>
        <dsp:cNvPr id="0" name=""/>
        <dsp:cNvSpPr/>
      </dsp:nvSpPr>
      <dsp:spPr>
        <a:xfrm>
          <a:off x="0" y="2444"/>
          <a:ext cx="4452218" cy="166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양자컴퓨터가</a:t>
          </a:r>
          <a:r>
            <a:rPr lang="ko-KR" altLang="en-US" sz="1800" kern="1200"/>
            <a:t> 상용화되기 </a:t>
          </a:r>
          <a:r>
            <a:rPr lang="ko-KR" sz="1800" kern="1200"/>
            <a:t>위해서는 어떤 기술들이 필요해?</a:t>
          </a:r>
          <a:r>
            <a:rPr lang="en-US" altLang="ko-KR" sz="1800" kern="1200">
              <a:latin typeface="맑은 고딕"/>
              <a:ea typeface="맑은 고딕"/>
            </a:rPr>
            <a:t> 장기적인 전망이나 실현 가능성은? </a:t>
          </a:r>
          <a:endParaRPr lang="ko-KR" altLang="en-US" sz="1800" kern="1200">
            <a:latin typeface="맑은 고딕"/>
            <a:ea typeface="맑은 고딕"/>
          </a:endParaRPr>
        </a:p>
      </dsp:txBody>
      <dsp:txXfrm>
        <a:off x="0" y="2444"/>
        <a:ext cx="4452218" cy="1667221"/>
      </dsp:txXfrm>
    </dsp:sp>
    <dsp:sp modelId="{7AA9D885-0315-4B6A-9781-4F51A3E4299D}">
      <dsp:nvSpPr>
        <dsp:cNvPr id="0" name=""/>
        <dsp:cNvSpPr/>
      </dsp:nvSpPr>
      <dsp:spPr>
        <a:xfrm>
          <a:off x="0" y="1669666"/>
          <a:ext cx="4452218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573DD-7279-422E-90D3-1438A528A00A}">
      <dsp:nvSpPr>
        <dsp:cNvPr id="0" name=""/>
        <dsp:cNvSpPr/>
      </dsp:nvSpPr>
      <dsp:spPr>
        <a:xfrm>
          <a:off x="0" y="1669666"/>
          <a:ext cx="4452218" cy="166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양자컴퓨터가 기존의 컴퓨터보다 훨씬 빠른 속도로 데이터를 처리할 수 있는 것은 이해가 되는데, </a:t>
          </a:r>
          <a:r>
            <a:rPr lang="ko-KR" altLang="en-US" sz="1800" kern="1200"/>
            <a:t>그래서</a:t>
          </a:r>
          <a:r>
            <a:rPr lang="ko-KR" sz="1800" kern="1200"/>
            <a:t> 왜 오류 수정 기술이</a:t>
          </a:r>
          <a:r>
            <a:rPr lang="ko-KR" altLang="en-US" sz="1800" kern="1200"/>
            <a:t> 왜</a:t>
          </a:r>
          <a:r>
            <a:rPr lang="ko-KR" sz="1800" kern="1200"/>
            <a:t> 상용화의 핵심이라는거야?</a:t>
          </a:r>
          <a:endParaRPr lang="en-US" sz="1800" kern="1200">
            <a:latin typeface="Trade Gothic Next Cond"/>
          </a:endParaRPr>
        </a:p>
      </dsp:txBody>
      <dsp:txXfrm>
        <a:off x="0" y="1669666"/>
        <a:ext cx="4452218" cy="1667221"/>
      </dsp:txXfrm>
    </dsp:sp>
    <dsp:sp modelId="{FF4CB39C-CBD6-45E7-A1CB-6FB7C09B336A}">
      <dsp:nvSpPr>
        <dsp:cNvPr id="0" name=""/>
        <dsp:cNvSpPr/>
      </dsp:nvSpPr>
      <dsp:spPr>
        <a:xfrm>
          <a:off x="0" y="3336887"/>
          <a:ext cx="4452218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0FC8B-255C-4B85-B829-15C29E943AD0}">
      <dsp:nvSpPr>
        <dsp:cNvPr id="0" name=""/>
        <dsp:cNvSpPr/>
      </dsp:nvSpPr>
      <dsp:spPr>
        <a:xfrm>
          <a:off x="0" y="3336887"/>
          <a:ext cx="4452218" cy="1667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800" kern="1200"/>
            <a:t>그래서, 양자컴퓨터의 상용화를 위해서, </a:t>
          </a:r>
          <a:r>
            <a:rPr lang="en-US" altLang="ko-KR" sz="1800" kern="1200"/>
            <a:t>IBM</a:t>
          </a:r>
          <a:r>
            <a:rPr lang="ko-KR" sz="1800" kern="1200"/>
            <a:t>이나 다른</a:t>
          </a:r>
          <a:r>
            <a:rPr lang="ko-KR" altLang="en-US" sz="1800" kern="1200"/>
            <a:t> 기업들이</a:t>
          </a:r>
          <a:r>
            <a:rPr lang="ko-KR" sz="1800" kern="1200"/>
            <a:t> 이 오류</a:t>
          </a:r>
          <a:r>
            <a:rPr lang="ko-KR" altLang="en-US" sz="1800" kern="1200"/>
            <a:t> 수정</a:t>
          </a:r>
          <a:r>
            <a:rPr lang="ko-KR" sz="1800" kern="1200"/>
            <a:t> 기술을 어떻게 연구하고 있어?</a:t>
          </a:r>
          <a:endParaRPr lang="en-US" sz="1800" kern="1200">
            <a:latin typeface="Trade Gothic Next Cond"/>
          </a:endParaRPr>
        </a:p>
      </dsp:txBody>
      <dsp:txXfrm>
        <a:off x="0" y="3336887"/>
        <a:ext cx="4452218" cy="16672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BBA89-29B3-469E-B5EC-5F7BB8F02722}" type="datetimeFigureOut">
              <a:t>2025-01-22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D8C38-6D8C-4A71-9E4E-8AE38E27B6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4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(</a:t>
            </a:r>
            <a:r>
              <a:rPr lang="ko-KR" altLang="en-US">
                <a:ea typeface="맑은 고딕"/>
              </a:rPr>
              <a:t>대본</a:t>
            </a:r>
            <a:r>
              <a:rPr lang="en-US" altLang="ko-KR">
                <a:ea typeface="맑은 고딕"/>
              </a:rPr>
              <a:t>)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Llama-3.2-3B-Instruct</a:t>
            </a:r>
            <a:r>
              <a:rPr lang="ko-KR" altLang="en-US">
                <a:ea typeface="맑은 고딕"/>
              </a:rPr>
              <a:t> 선정 이유</a:t>
            </a:r>
            <a:endParaRPr lang="en-US">
              <a:ea typeface="맑은 고딕"/>
              <a:cs typeface="Calibri" panose="020F0502020204030204"/>
            </a:endParaRPr>
          </a:p>
          <a:p>
            <a:pPr marL="285750" indent="-285750">
              <a:buFont typeface="Calibri,Sans-Serif"/>
              <a:buChar char="-"/>
            </a:pPr>
            <a:r>
              <a:rPr lang="en-US" altLang="ko-KR">
                <a:ea typeface="맑은 고딕"/>
              </a:rPr>
              <a:t>LMS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,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Colab</a:t>
            </a:r>
            <a:r>
              <a:rPr lang="ko-KR" altLang="en-US">
                <a:ea typeface="맑은 고딕"/>
              </a:rPr>
              <a:t> 환경에서의 원활한 작동을 위해 비교적 경량화 모델인 양자화 모델 활용</a:t>
            </a:r>
            <a:endParaRPr lang="en-US">
              <a:ea typeface="맑은 고딕"/>
              <a:cs typeface="Calibri" panose="020F0502020204030204"/>
            </a:endParaRPr>
          </a:p>
          <a:p>
            <a:pPr marL="285750" indent="-285750">
              <a:buFont typeface="Calibri,Sans-Serif"/>
              <a:buChar char="-"/>
            </a:pPr>
            <a:r>
              <a:rPr lang="en-US" altLang="ko-KR" err="1">
                <a:ea typeface="맑은 고딕"/>
              </a:rPr>
              <a:t>Prompt</a:t>
            </a:r>
            <a:r>
              <a:rPr lang="ko-KR" altLang="en-US">
                <a:ea typeface="맑은 고딕"/>
              </a:rPr>
              <a:t> </a:t>
            </a:r>
            <a:r>
              <a:rPr lang="en-US" altLang="ko-KR">
                <a:ea typeface="맑은 고딕"/>
              </a:rPr>
              <a:t>Engineering</a:t>
            </a:r>
            <a:r>
              <a:rPr lang="ko-KR" altLang="en-US">
                <a:ea typeface="맑은 고딕"/>
              </a:rPr>
              <a:t>에 비교적 성능이 좋은 </a:t>
            </a:r>
            <a:r>
              <a:rPr lang="en-US" altLang="ko-KR" err="1">
                <a:ea typeface="맑은 고딕"/>
              </a:rPr>
              <a:t>Chatbot</a:t>
            </a:r>
            <a:r>
              <a:rPr lang="ko-KR" altLang="en-US">
                <a:ea typeface="맑은 고딕"/>
              </a:rPr>
              <a:t> 기반의 </a:t>
            </a:r>
            <a:r>
              <a:rPr lang="en-US" altLang="ko-KR" err="1">
                <a:ea typeface="맑은 고딕"/>
              </a:rPr>
              <a:t>Instruct</a:t>
            </a:r>
            <a:r>
              <a:rPr lang="ko-KR" altLang="en-US">
                <a:ea typeface="맑은 고딕"/>
              </a:rPr>
              <a:t> 모델 활용</a:t>
            </a:r>
            <a:endParaRPr lang="en-US">
              <a:ea typeface="맑은 고딕"/>
              <a:cs typeface="Calibri" panose="020F0502020204030204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D8C38-6D8C-4A71-9E4E-8AE38E27B633}" type="slidenum"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3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15285-FD6A-47FF-4911-0F11DEB56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4FE9DE-4D43-7267-93B6-A276AA960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FC36A5-3D0C-C98F-1EC1-B7F4EBC46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6BE6E0-BECE-87D5-5696-D99EE3B1A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4B26A6-7467-A40C-CEF9-D7B565561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08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DD6EE-E391-00E2-DCA2-5AD13FE5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0D93CC-2543-3705-7CAC-20A8BFAA4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2F8F9-A65F-0938-C5B3-835BC9E6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5FEAF6-858E-AB13-02FC-55DFF9CF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830DC-2736-5505-9539-1595F98E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30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24637E-966B-80CF-3387-A98801311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AF10C-4F90-5177-6193-87937D88A3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2F3DD5-D84B-BEAC-0FCF-3743CE66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7532B-BDE2-C67A-1731-D3962BDAF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B85BC9-0FAC-854F-287E-08C2EDEB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21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9A4DA-92C2-90E7-E396-D3C6AEDD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EB8A25-F3D7-C224-0394-C2E46CD31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248E7-EBC3-9BB7-0301-C4A105AB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BD979-D00F-8185-3A10-99A5D85F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F787A2-C952-C45A-5213-D694C775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66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49B631-36D0-6D89-5E17-EFC961837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E46FFD-C98D-80F4-846C-5AA69298D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84D350-850F-3BD8-271B-FA7F0A0A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85342-012D-DFDA-5DD2-9B8693381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908CAF-21DF-65F2-9502-19CACE02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3900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7FD3B-4126-306A-442D-5DBF18FAF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989E62-38F7-346A-A97D-1459786710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6007DF-F6AA-7734-A22C-CCC31BAAD7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24F54D-15C8-A75F-344A-00A25625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D847D8-96C1-7C14-23A0-A0C4981EA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DDFCFD-1D24-CEFE-93B8-DE9A6C9A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44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D7BA4-FFBA-F262-5E78-8F45CFFE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EC1789-BE0C-0D37-CE27-C0FD83D6F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71FB21-E587-2C0B-8732-E25C3B12E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EF45F9-A045-F5A2-18F9-E20F320DBB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C6BBB9E-0869-5D88-C17A-6DB25FDFF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01EB7F-2625-E306-F9BE-7F34CA752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361F4D2-65EF-7047-C535-1949AD132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6B3823-49A9-248E-2799-B667477E1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390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94FDD-60AF-54F8-34C2-B76C52E9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87C509-74B3-E083-496F-F9AE4FDF4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F7939A1-DA32-8D93-46D5-2AD31DAD9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CC66A0-AFB7-D262-0F5F-8E7FBF86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97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1FFDA5-D6CB-DA5E-77B6-431FD2CF8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A5B9F98-26C7-2221-29BD-25828027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AE1E23-D5BC-0DE6-86BA-3DF5D9F54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705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9E6913-6923-4B68-6C6D-046A1B58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754ED8-83C8-428B-1970-CF602ADC5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B76D66-9C78-D405-154B-3D417D44A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AF24E8-4ACA-8F70-7182-AD8E9C861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48F520-32F3-3983-6C57-5F532CD3C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3B2B22-8A07-F1AA-558E-76B166556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240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1B509-9998-BD17-E8FA-1780EA3D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EC0B8C-7F3F-F1E6-5EE8-CE3BED378B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39746B-3CC9-665D-BDB9-24D208B388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CA0F14-4341-1CBE-3739-B74A5D6BB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EBCE2-F148-C98B-F819-F251F7B3E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C9099-393E-892F-70B3-C09227A0D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007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31684F-7693-83B0-29A7-28736D9D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28C34-CDBC-2175-E1E2-5534BC718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EBD9B-4A1A-8B4D-82F2-AE69107CE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B2AD0-C80E-409F-A3CB-CA3EC37C374F}" type="datetimeFigureOut">
              <a:rPr lang="ko-KR" altLang="en-US" smtClean="0"/>
              <a:t>2025-01-22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1F9CFE-B8EF-7A73-5399-C155FD7681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B5CA46-F724-2BE2-27F6-B30A7E3E7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F48D-8BF8-47E4-9594-970E368E9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195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441EEEF-AF2A-A317-D804-E88F8505B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RAG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를</a:t>
            </a: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활용한 사용자 맞춤 </a:t>
            </a:r>
            <a:r>
              <a:rPr lang="en-US" altLang="ko-KR" sz="5400">
                <a:solidFill>
                  <a:schemeClr val="bg1">
                    <a:lumMod val="95000"/>
                    <a:lumOff val="5000"/>
                  </a:schemeClr>
                </a:solidFill>
              </a:rPr>
              <a:t>AI </a:t>
            </a:r>
            <a:r>
              <a:rPr lang="ko-KR" alt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뉴스레터</a:t>
            </a:r>
          </a:p>
        </p:txBody>
      </p:sp>
    </p:spTree>
    <p:extLst>
      <p:ext uri="{BB962C8B-B14F-4D97-AF65-F5344CB8AC3E}">
        <p14:creationId xmlns:p14="http://schemas.microsoft.com/office/powerpoint/2010/main" val="39342548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메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9F8BC0C-EF75-E2CA-4060-D3EC50A5B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089" y="452437"/>
            <a:ext cx="6953250" cy="595312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845EC2F-FB25-2067-27D6-9501E1ACE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>
                <a:ea typeface="맑은 고딕"/>
              </a:rPr>
              <a:t>데이터 </a:t>
            </a:r>
            <a:r>
              <a:rPr lang="ko-KR" altLang="en-US" sz="3000" err="1">
                <a:ea typeface="맑은 고딕"/>
              </a:rPr>
              <a:t>크롤링</a:t>
            </a:r>
            <a:endParaRPr lang="ko-KR" altLang="en-US" sz="3000" err="1"/>
          </a:p>
        </p:txBody>
      </p:sp>
      <p:pic>
        <p:nvPicPr>
          <p:cNvPr id="4" name="그림 3" descr="텍스트, 만화 영화, 스크린샷, 고양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21C32E0-36F0-59B4-EEE7-F1AC73D9F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35" y="1522536"/>
            <a:ext cx="3453384" cy="4645306"/>
          </a:xfrm>
          <a:prstGeom prst="rect">
            <a:avLst/>
          </a:prstGeom>
        </p:spPr>
      </p:pic>
      <p:pic>
        <p:nvPicPr>
          <p:cNvPr id="5" name="그림 4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75C71C7-22E3-4FC6-2B81-FD882DF88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746" y="4209531"/>
            <a:ext cx="7263113" cy="96357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83F2A7D-7596-70C7-4A25-2772A18C62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683657"/>
              </p:ext>
            </p:extLst>
          </p:nvPr>
        </p:nvGraphicFramePr>
        <p:xfrm>
          <a:off x="6057298" y="1947095"/>
          <a:ext cx="4512942" cy="109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93703">
                  <a:extLst>
                    <a:ext uri="{9D8B030D-6E8A-4147-A177-3AD203B41FA5}">
                      <a16:colId xmlns:a16="http://schemas.microsoft.com/office/drawing/2014/main" val="2142463752"/>
                    </a:ext>
                  </a:extLst>
                </a:gridCol>
                <a:gridCol w="2041407">
                  <a:extLst>
                    <a:ext uri="{9D8B030D-6E8A-4147-A177-3AD203B41FA5}">
                      <a16:colId xmlns:a16="http://schemas.microsoft.com/office/drawing/2014/main" val="1105348946"/>
                    </a:ext>
                  </a:extLst>
                </a:gridCol>
                <a:gridCol w="1577832">
                  <a:extLst>
                    <a:ext uri="{9D8B030D-6E8A-4147-A177-3AD203B41FA5}">
                      <a16:colId xmlns:a16="http://schemas.microsoft.com/office/drawing/2014/main" val="828665983"/>
                    </a:ext>
                  </a:extLst>
                </a:gridCol>
              </a:tblGrid>
              <a:tr h="29758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094678"/>
                  </a:ext>
                </a:extLst>
              </a:tr>
              <a:tr h="3056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제목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https://n.news...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본문 내용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675610"/>
                  </a:ext>
                </a:extLst>
              </a:tr>
              <a:tr h="3056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제목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u="none" strike="noStrike" noProof="0"/>
                        <a:t>https://n.news...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본문 내용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99057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449F8BB-E505-75EA-8814-C37360785B4D}"/>
              </a:ext>
            </a:extLst>
          </p:cNvPr>
          <p:cNvSpPr txBox="1"/>
          <p:nvPr/>
        </p:nvSpPr>
        <p:spPr>
          <a:xfrm>
            <a:off x="6942666" y="324555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FFFF00"/>
                </a:solidFill>
                <a:ea typeface="맑은 고딕"/>
              </a:rPr>
              <a:t>총 1,012개 데이터 확보</a:t>
            </a:r>
            <a:endParaRPr lang="ko-KR">
              <a:solidFill>
                <a:srgbClr val="FFFF00"/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34D67-EC5B-4C1B-39A4-897C3237670C}"/>
              </a:ext>
            </a:extLst>
          </p:cNvPr>
          <p:cNvSpPr txBox="1"/>
          <p:nvPr/>
        </p:nvSpPr>
        <p:spPr>
          <a:xfrm>
            <a:off x="6942666" y="5381037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solidFill>
                  <a:srgbClr val="FFFF00"/>
                </a:solidFill>
                <a:ea typeface="맑은 고딕"/>
              </a:rPr>
              <a:t>실제 데이터 예시</a:t>
            </a:r>
            <a:endParaRPr lang="ko-KR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542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스크린샷, 폰트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2C9E54F-559F-9E07-19F5-1CE4EAEBF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913" y="-22559"/>
            <a:ext cx="6343650" cy="333375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136D7DDF-B42E-E5EB-0CFD-D54E3A1B3270}"/>
              </a:ext>
            </a:extLst>
          </p:cNvPr>
          <p:cNvSpPr txBox="1">
            <a:spLocks/>
          </p:cNvSpPr>
          <p:nvPr/>
        </p:nvSpPr>
        <p:spPr>
          <a:xfrm>
            <a:off x="-2005" y="-38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b="1">
                <a:ea typeface="+mj-lt"/>
                <a:cs typeface="+mj-lt"/>
              </a:rPr>
              <a:t>기본 모델 구축 </a:t>
            </a:r>
            <a:br>
              <a:rPr lang="ko-KR" altLang="en-US" sz="3000" b="1">
                <a:ea typeface="+mj-lt"/>
                <a:cs typeface="+mj-lt"/>
              </a:rPr>
            </a:br>
            <a:endParaRPr lang="ko-KR" sz="3000" b="1">
              <a:ea typeface="+mj-lt"/>
              <a:cs typeface="+mj-lt"/>
            </a:endParaRPr>
          </a:p>
        </p:txBody>
      </p:sp>
      <p:pic>
        <p:nvPicPr>
          <p:cNvPr id="10" name="그림 9" descr="텍스트, 그래픽, 폰트, 로고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5466785-EB33-0BE2-0A00-8C70E5670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45" y="3325228"/>
            <a:ext cx="4794584" cy="353628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E2688B0-2598-79AF-308F-688301591E8F}"/>
              </a:ext>
            </a:extLst>
          </p:cNvPr>
          <p:cNvSpPr txBox="1">
            <a:spLocks/>
          </p:cNvSpPr>
          <p:nvPr/>
        </p:nvSpPr>
        <p:spPr>
          <a:xfrm>
            <a:off x="2825417" y="534237"/>
            <a:ext cx="1682413" cy="982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ko-KR" sz="1100" b="1">
                <a:solidFill>
                  <a:schemeClr val="accent6"/>
                </a:solidFill>
                <a:ea typeface="+mn-lt"/>
                <a:cs typeface="+mn-lt"/>
              </a:rPr>
              <a:t>RAG_DB</a:t>
            </a:r>
            <a:endParaRPr lang="ko-KR" b="1">
              <a:solidFill>
                <a:schemeClr val="accent6"/>
              </a:solidFill>
              <a:ea typeface="맑은 고딕"/>
            </a:endParaRPr>
          </a:p>
          <a:p>
            <a:pPr marL="0" indent="0" algn="ctr">
              <a:buNone/>
            </a:pPr>
            <a:r>
              <a:rPr lang="ko-KR" altLang="en-US" sz="2000" b="1" err="1">
                <a:ea typeface="맑은 고딕"/>
              </a:rPr>
              <a:t>임베딩</a:t>
            </a:r>
            <a:r>
              <a:rPr lang="ko-KR" altLang="en-US" sz="2000" b="1">
                <a:ea typeface="맑은 고딕"/>
              </a:rPr>
              <a:t> 모델</a:t>
            </a:r>
            <a:endParaRPr lang="ko-KR" altLang="en-US" sz="2000">
              <a:ea typeface="맑은 고딕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7DD2171-4B64-2A93-F594-15DCA9167270}"/>
              </a:ext>
            </a:extLst>
          </p:cNvPr>
          <p:cNvSpPr txBox="1">
            <a:spLocks/>
          </p:cNvSpPr>
          <p:nvPr/>
        </p:nvSpPr>
        <p:spPr>
          <a:xfrm>
            <a:off x="3577390" y="3321552"/>
            <a:ext cx="1672387" cy="982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000" b="1">
                <a:solidFill>
                  <a:schemeClr val="bg1"/>
                </a:solidFill>
                <a:ea typeface="맑은 고딕"/>
              </a:rPr>
              <a:t>생성 모델</a:t>
            </a:r>
            <a:endParaRPr lang="ko-KR" altLang="en-US" sz="2000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410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F41E0-BACF-5818-B2B5-F449EED8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>
                <a:ea typeface="맑은 고딕"/>
              </a:rPr>
              <a:t>RAG (</a:t>
            </a:r>
            <a:r>
              <a:rPr lang="ko-KR" altLang="en-US" sz="3000" err="1">
                <a:ea typeface="맑은 고딕"/>
              </a:rPr>
              <a:t>Retrieval-Augmented</a:t>
            </a:r>
            <a:r>
              <a:rPr lang="ko-KR" altLang="en-US" sz="3000">
                <a:ea typeface="맑은 고딕"/>
              </a:rPr>
              <a:t> </a:t>
            </a:r>
            <a:r>
              <a:rPr lang="ko-KR" altLang="en-US" sz="3000" err="1">
                <a:ea typeface="맑은 고딕"/>
              </a:rPr>
              <a:t>Generation</a:t>
            </a:r>
            <a:r>
              <a:rPr lang="ko-KR" altLang="en-US" sz="3000">
                <a:ea typeface="맑은 고딕"/>
              </a:rPr>
              <a:t>)</a:t>
            </a:r>
            <a:endParaRPr lang="ko-KR" sz="3000">
              <a:ea typeface="맑은 고딕"/>
            </a:endParaRPr>
          </a:p>
        </p:txBody>
      </p:sp>
      <p:pic>
        <p:nvPicPr>
          <p:cNvPr id="4" name="내용 개체 틀 3" descr="텍스트, 스크린샷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54A87DE-62D9-AA40-D0E4-E58FBEF23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096" y="1773376"/>
            <a:ext cx="8716661" cy="43837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EA61A8-88F1-1777-B133-9723BEA1BEA8}"/>
              </a:ext>
            </a:extLst>
          </p:cNvPr>
          <p:cNvSpPr txBox="1"/>
          <p:nvPr/>
        </p:nvSpPr>
        <p:spPr>
          <a:xfrm>
            <a:off x="1733036" y="6160873"/>
            <a:ext cx="307271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>
                <a:solidFill>
                  <a:schemeClr val="bg2">
                    <a:lumMod val="49000"/>
                  </a:schemeClr>
                </a:solidFill>
                <a:ea typeface="맑은 고딕"/>
              </a:rPr>
              <a:t>https://wikidocs.net/2333410</a:t>
            </a:r>
          </a:p>
        </p:txBody>
      </p:sp>
    </p:spTree>
    <p:extLst>
      <p:ext uri="{BB962C8B-B14F-4D97-AF65-F5344CB8AC3E}">
        <p14:creationId xmlns:p14="http://schemas.microsoft.com/office/powerpoint/2010/main" val="90481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제어판, 디자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59C3D59-0DF2-21B0-591E-1CBA4F143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2644" y="1796658"/>
            <a:ext cx="8501562" cy="4368084"/>
          </a:xfr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50AA29E-8EE7-007A-E80E-3E4EA13F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>
                <a:ea typeface="맑은 고딕"/>
              </a:rPr>
              <a:t>RAG (</a:t>
            </a:r>
            <a:r>
              <a:rPr lang="ko-KR" altLang="en-US" sz="3000" err="1">
                <a:ea typeface="맑은 고딕"/>
              </a:rPr>
              <a:t>Retrieval-Augmented</a:t>
            </a:r>
            <a:r>
              <a:rPr lang="ko-KR" altLang="en-US" sz="3000">
                <a:ea typeface="맑은 고딕"/>
              </a:rPr>
              <a:t> </a:t>
            </a:r>
            <a:r>
              <a:rPr lang="ko-KR" altLang="en-US" sz="3000" err="1">
                <a:ea typeface="맑은 고딕"/>
              </a:rPr>
              <a:t>Generation</a:t>
            </a:r>
            <a:r>
              <a:rPr lang="ko-KR" altLang="en-US" sz="3000">
                <a:ea typeface="맑은 고딕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D97C95-C60C-7F5F-F3C6-A96FE797AC97}"/>
              </a:ext>
            </a:extLst>
          </p:cNvPr>
          <p:cNvSpPr txBox="1"/>
          <p:nvPr/>
        </p:nvSpPr>
        <p:spPr>
          <a:xfrm>
            <a:off x="1733036" y="6160873"/>
            <a:ext cx="307271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000">
                <a:solidFill>
                  <a:schemeClr val="bg2">
                    <a:lumMod val="49000"/>
                  </a:schemeClr>
                </a:solidFill>
                <a:ea typeface="맑은 고딕"/>
              </a:rPr>
              <a:t>https://wikidocs.net/2333410</a:t>
            </a:r>
          </a:p>
        </p:txBody>
      </p:sp>
    </p:spTree>
    <p:extLst>
      <p:ext uri="{BB962C8B-B14F-4D97-AF65-F5344CB8AC3E}">
        <p14:creationId xmlns:p14="http://schemas.microsoft.com/office/powerpoint/2010/main" val="290530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C674F23-D4F3-A561-3241-8AA8575B7880}"/>
              </a:ext>
            </a:extLst>
          </p:cNvPr>
          <p:cNvSpPr txBox="1">
            <a:spLocks/>
          </p:cNvSpPr>
          <p:nvPr/>
        </p:nvSpPr>
        <p:spPr>
          <a:xfrm>
            <a:off x="463785" y="1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>
                <a:ea typeface="맑은 고딕"/>
              </a:rPr>
              <a:t>모델 성능 측정에 사용한 평가지표 - 요약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A286B87-1A44-B7A5-EE0F-478DB8C62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305344"/>
              </p:ext>
            </p:extLst>
          </p:nvPr>
        </p:nvGraphicFramePr>
        <p:xfrm>
          <a:off x="3676791" y="1117487"/>
          <a:ext cx="4509123" cy="5486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81111">
                  <a:extLst>
                    <a:ext uri="{9D8B030D-6E8A-4147-A177-3AD203B41FA5}">
                      <a16:colId xmlns:a16="http://schemas.microsoft.com/office/drawing/2014/main" val="2798496921"/>
                    </a:ext>
                  </a:extLst>
                </a:gridCol>
                <a:gridCol w="1828012">
                  <a:extLst>
                    <a:ext uri="{9D8B030D-6E8A-4147-A177-3AD203B41FA5}">
                      <a16:colId xmlns:a16="http://schemas.microsoft.com/office/drawing/2014/main" val="4014941423"/>
                    </a:ext>
                  </a:extLst>
                </a:gridCol>
              </a:tblGrid>
              <a:tr h="208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/>
                        <a:t>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001619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800" b="0" i="0" u="none" strike="noStrike" baseline="0" noProof="0" err="1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BERTScore</a:t>
                      </a:r>
                      <a:r>
                        <a:rPr lang="ko-KR" sz="1800" b="0" i="0" u="none" strike="noStrike" baseline="0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800" b="0" i="0" u="none" strike="noStrike" baseline="0" noProof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Recall</a:t>
                      </a:r>
                      <a:endParaRPr lang="ko-KR" sz="1800" b="0" i="0" u="none" strike="noStrike" baseline="0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0.6523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9742687"/>
                  </a:ext>
                </a:extLst>
              </a:tr>
              <a:tr h="29458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800" b="0" i="0" u="none" strike="noStrike" noProof="0" err="1">
                          <a:solidFill>
                            <a:srgbClr val="000000"/>
                          </a:solidFill>
                          <a:latin typeface="Malgun Gothic"/>
                        </a:rPr>
                        <a:t>BERTScore</a:t>
                      </a:r>
                      <a:r>
                        <a:rPr lang="ko-KR" altLang="en-US" sz="18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</a:t>
                      </a: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latin typeface="Malgun Gothic"/>
                        </a:rPr>
                        <a:t>Precision</a:t>
                      </a:r>
                      <a:endParaRPr lang="ko-KR" altLang="en-US" sz="1800" b="0" i="0" u="none" strike="noStrike" noProof="0">
                        <a:solidFill>
                          <a:srgbClr val="0E0E0E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0.7093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9453891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err="1"/>
                        <a:t>BERTScore</a:t>
                      </a:r>
                      <a:r>
                        <a:rPr lang="ko-KR" altLang="en-US"/>
                        <a:t> 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0.6792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854764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BLEU </a:t>
                      </a:r>
                      <a:r>
                        <a:rPr lang="ko-KR" altLang="en-US" err="1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0.0142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810430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METEOR </a:t>
                      </a:r>
                      <a:r>
                        <a:rPr lang="ko-KR" altLang="en-US" err="1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0.0940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211981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ROUGE-1 </a:t>
                      </a:r>
                      <a:r>
                        <a:rPr lang="ko-KR" altLang="en-US" err="1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0.0816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35211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baseline="0" noProof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ROUGE-1</a:t>
                      </a:r>
                      <a:r>
                        <a:rPr lang="ko-KR" altLang="en-US" sz="1800" b="0" i="0" u="none" strike="noStrike" baseline="0" noProof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Precision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0.3562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632330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1800" b="0" i="0" u="none" strike="noStrike" baseline="0" noProof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ROUGE-1</a:t>
                      </a:r>
                      <a:r>
                        <a:rPr lang="ko-KR" altLang="en-US" sz="1800" b="0" i="0" u="none" strike="noStrike" baseline="0" noProof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F1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0.1270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8557119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ROUGE-2 </a:t>
                      </a:r>
                      <a:r>
                        <a:rPr lang="ko-KR" altLang="en-US" err="1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0.0306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269036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ROUGE-2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0.1377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004384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ROUGE-2 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0.0485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135739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ROUGE-L </a:t>
                      </a:r>
                      <a:r>
                        <a:rPr lang="ko-KR" altLang="en-US" err="1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0.0792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817190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ROUGE-L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0.3473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538535"/>
                  </a:ext>
                </a:extLst>
              </a:tr>
              <a:tr h="20889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ROUGE-L 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/>
                        <a:t>0.1234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251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07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소프트웨어, 디스플레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80A151A-807B-63B1-8F99-20E94C44B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056"/>
            <a:ext cx="12192000" cy="549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44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1DDD2-4200-E269-EBCA-2F6DBAC0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>
                <a:ea typeface="맑은 고딕"/>
              </a:rPr>
              <a:t>모델 성능 측정에 사용한 평가지표 - RAGAS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F1DB376B-E85E-453A-6F78-607579C1C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3245730"/>
              </p:ext>
            </p:extLst>
          </p:nvPr>
        </p:nvGraphicFramePr>
        <p:xfrm>
          <a:off x="474631" y="2238997"/>
          <a:ext cx="11246710" cy="3719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805">
                  <a:extLst>
                    <a:ext uri="{9D8B030D-6E8A-4147-A177-3AD203B41FA5}">
                      <a16:colId xmlns:a16="http://schemas.microsoft.com/office/drawing/2014/main" val="4287508461"/>
                    </a:ext>
                  </a:extLst>
                </a:gridCol>
                <a:gridCol w="2433924">
                  <a:extLst>
                    <a:ext uri="{9D8B030D-6E8A-4147-A177-3AD203B41FA5}">
                      <a16:colId xmlns:a16="http://schemas.microsoft.com/office/drawing/2014/main" val="4280875637"/>
                    </a:ext>
                  </a:extLst>
                </a:gridCol>
                <a:gridCol w="6477981">
                  <a:extLst>
                    <a:ext uri="{9D8B030D-6E8A-4147-A177-3AD203B41FA5}">
                      <a16:colId xmlns:a16="http://schemas.microsoft.com/office/drawing/2014/main" val="132218472"/>
                    </a:ext>
                  </a:extLst>
                </a:gridCol>
              </a:tblGrid>
              <a:tr h="432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평가항목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859552"/>
                  </a:ext>
                </a:extLst>
              </a:tr>
              <a:tr h="72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생성 (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Generation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Faithfulness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생성된 응답이 검색된 컨텍스트에 기반했는지를 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355964"/>
                  </a:ext>
                </a:extLst>
              </a:tr>
              <a:tr h="72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생성 (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Generation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Answer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Relevancy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생성된 응답이 사용자 질문(프롬프트)과 얼마나 관련이 있는지를 평가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977758"/>
                  </a:ext>
                </a:extLst>
              </a:tr>
              <a:tr h="72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검색 (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Retrieval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Context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검색된 문서 중 얼마나 많은 문서가 실제로 관련 있는지를 평가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(검색된 정보의 정확도)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642547"/>
                  </a:ext>
                </a:extLst>
              </a:tr>
              <a:tr h="72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검색 (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Retrieval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Context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Precision</a:t>
                      </a:r>
                      <a:endParaRPr lang="ko-KR" altLang="en-US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검색된 문서 중 실제로 관련 문서가 얼마나 포함되었는지를 평가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(필요한 정보를 얼마나 잘 찾는지)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75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916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6625A1-7906-E9E4-6C52-D7F5B26E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>
                <a:ea typeface="맑은 고딕"/>
              </a:rPr>
              <a:t>모델 성능 측정에 사용한 평가지표 - RAGAS</a:t>
            </a:r>
          </a:p>
        </p:txBody>
      </p:sp>
      <p:pic>
        <p:nvPicPr>
          <p:cNvPr id="4" name="내용 개체 틀 3" descr="텍스트, 폰트, 화이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3E0B12E8-C4FE-85A1-3742-177F9D490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3975" y="1957763"/>
            <a:ext cx="11244841" cy="931262"/>
          </a:xfrm>
        </p:spPr>
      </p:pic>
      <p:pic>
        <p:nvPicPr>
          <p:cNvPr id="5" name="그림 4" descr="텍스트, 폰트, 도표, 화이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6EA0EBB-A846-EE4F-74C6-143C27F6C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46" y="3792291"/>
            <a:ext cx="4743062" cy="1948541"/>
          </a:xfrm>
          <a:prstGeom prst="rect">
            <a:avLst/>
          </a:prstGeom>
        </p:spPr>
      </p:pic>
      <p:pic>
        <p:nvPicPr>
          <p:cNvPr id="6" name="그림 5" descr="텍스트, 폰트, 라인, 화이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AA5C3AA-163A-0781-E488-9A6C1B0FE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381" y="3576071"/>
            <a:ext cx="6494803" cy="815270"/>
          </a:xfrm>
          <a:prstGeom prst="rect">
            <a:avLst/>
          </a:prstGeom>
        </p:spPr>
      </p:pic>
      <p:pic>
        <p:nvPicPr>
          <p:cNvPr id="7" name="그림 6" descr="텍스트, 폰트, 스크린샷, 라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A9EC297F-1A0A-1C69-AFB8-DEB7DEF13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179" y="4945292"/>
            <a:ext cx="6473438" cy="119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31DDD2-4200-E269-EBCA-2F6DBAC0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>
                <a:ea typeface="맑은 고딕"/>
              </a:rPr>
              <a:t>모델 성능 측정에 사용한 평가지표 - RAGAS</a:t>
            </a:r>
          </a:p>
        </p:txBody>
      </p: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F1DB376B-E85E-453A-6F78-607579C1C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837775"/>
              </p:ext>
            </p:extLst>
          </p:nvPr>
        </p:nvGraphicFramePr>
        <p:xfrm>
          <a:off x="474631" y="2238997"/>
          <a:ext cx="11246710" cy="3348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4805">
                  <a:extLst>
                    <a:ext uri="{9D8B030D-6E8A-4147-A177-3AD203B41FA5}">
                      <a16:colId xmlns:a16="http://schemas.microsoft.com/office/drawing/2014/main" val="4287508461"/>
                    </a:ext>
                  </a:extLst>
                </a:gridCol>
                <a:gridCol w="2433924">
                  <a:extLst>
                    <a:ext uri="{9D8B030D-6E8A-4147-A177-3AD203B41FA5}">
                      <a16:colId xmlns:a16="http://schemas.microsoft.com/office/drawing/2014/main" val="4280875637"/>
                    </a:ext>
                  </a:extLst>
                </a:gridCol>
                <a:gridCol w="6477981">
                  <a:extLst>
                    <a:ext uri="{9D8B030D-6E8A-4147-A177-3AD203B41FA5}">
                      <a16:colId xmlns:a16="http://schemas.microsoft.com/office/drawing/2014/main" val="132218472"/>
                    </a:ext>
                  </a:extLst>
                </a:gridCol>
              </a:tblGrid>
              <a:tr h="4324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평가항목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TEST SET 평균 수치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9859552"/>
                  </a:ext>
                </a:extLst>
              </a:tr>
              <a:tr h="72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생성 (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Generation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Faithfulness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0" u="none" strike="noStrike" noProof="0">
                          <a:solidFill>
                            <a:schemeClr val="tx1"/>
                          </a:solidFill>
                          <a:latin typeface="Malgun Gothic"/>
                        </a:rPr>
                        <a:t>0.914094</a:t>
                      </a:r>
                      <a:endParaRPr lang="en-US" altLang="ko-KR" sz="1100" b="0" i="0" u="none" strike="noStrike" noProof="0">
                        <a:solidFill>
                          <a:srgbClr val="E3E3E3"/>
                        </a:solidFill>
                        <a:latin typeface="Consola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9355964"/>
                  </a:ext>
                </a:extLst>
              </a:tr>
              <a:tr h="72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생성 (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Generation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Answer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Relevancy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0.417772</a:t>
                      </a:r>
                      <a:endParaRPr lang="ko-KR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5977758"/>
                  </a:ext>
                </a:extLst>
              </a:tr>
              <a:tr h="72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검색 (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Retrieval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Context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Recall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0.894703</a:t>
                      </a:r>
                      <a:endParaRPr lang="ko-KR" sz="2000" b="1" i="0" u="none" strike="noStrike" noProof="0">
                        <a:solidFill>
                          <a:schemeClr val="tx1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0642547"/>
                  </a:ext>
                </a:extLst>
              </a:tr>
              <a:tr h="729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검색 (</a:t>
                      </a:r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Retrieval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err="1">
                          <a:solidFill>
                            <a:schemeClr val="tx1"/>
                          </a:solidFill>
                        </a:rPr>
                        <a:t>Context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Precision</a:t>
                      </a:r>
                      <a:endParaRPr lang="ko-KR" altLang="en-US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 b="1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0.960784</a:t>
                      </a:r>
                      <a:endParaRPr lang="ko-KR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750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628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디스플레이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4186965F-26E6-D470-6A89-8EEE91ECE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789389"/>
            <a:ext cx="10515600" cy="3723051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6FF5D881-92EC-EA11-2C4A-4BE3DA85F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6832601" cy="953635"/>
          </a:xfrm>
        </p:spPr>
        <p:txBody>
          <a:bodyPr>
            <a:normAutofit/>
          </a:bodyPr>
          <a:lstStyle/>
          <a:p>
            <a:r>
              <a:rPr lang="ko-KR" altLang="en-US" sz="3000" err="1">
                <a:solidFill>
                  <a:srgbClr val="000000"/>
                </a:solidFill>
                <a:ea typeface="+mj-lt"/>
                <a:cs typeface="+mj-lt"/>
              </a:rPr>
              <a:t>Low</a:t>
            </a:r>
            <a:r>
              <a:rPr lang="ko-KR" altLang="en-US" sz="3000">
                <a:solidFill>
                  <a:srgbClr val="000000"/>
                </a:solidFill>
                <a:ea typeface="+mj-lt"/>
                <a:cs typeface="+mj-lt"/>
              </a:rPr>
              <a:t> </a:t>
            </a:r>
            <a:r>
              <a:rPr lang="ko-KR" altLang="en-US" sz="3000" err="1">
                <a:solidFill>
                  <a:srgbClr val="000000"/>
                </a:solidFill>
                <a:ea typeface="+mj-lt"/>
                <a:cs typeface="+mj-lt"/>
              </a:rPr>
              <a:t>Faithfulness</a:t>
            </a:r>
            <a:r>
              <a:rPr lang="ko-KR" altLang="en-US" sz="3000">
                <a:ea typeface="맑은 고딕"/>
              </a:rPr>
              <a:t> </a:t>
            </a:r>
            <a:endParaRPr lang="ko-KR"/>
          </a:p>
        </p:txBody>
      </p:sp>
      <p:pic>
        <p:nvPicPr>
          <p:cNvPr id="8" name="그림 7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8B8043A-0F4C-226E-2722-EB74D546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66" y="4089990"/>
            <a:ext cx="10513671" cy="243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37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737B1C5-D136-119D-7B6A-573C9CD2E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ko-KR" altLang="en-US" sz="4000">
                <a:solidFill>
                  <a:schemeClr val="bg1"/>
                </a:solidFill>
                <a:ea typeface="맑은 고딕"/>
              </a:rPr>
              <a:t>목차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20D37-1803-6D8D-1F36-E6FC10879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000">
                <a:ea typeface="맑은 고딕"/>
              </a:rPr>
              <a:t>프로젝트 소개 목표 설정</a:t>
            </a:r>
            <a:endParaRPr lang="ko-KR" altLang="en-US" sz="2000">
              <a:ea typeface="맑은 고딕" panose="020B0503020000020004" pitchFamily="34" charset="-127"/>
            </a:endParaRPr>
          </a:p>
          <a:p>
            <a:pPr marL="514350" indent="-514350">
              <a:buAutoNum type="arabicPeriod"/>
            </a:pPr>
            <a:r>
              <a:rPr lang="ko-KR" altLang="en-US" sz="2000">
                <a:ea typeface="맑은 고딕"/>
              </a:rPr>
              <a:t>워크플로우</a:t>
            </a:r>
          </a:p>
          <a:p>
            <a:pPr marL="514350" indent="-514350">
              <a:buAutoNum type="arabicPeriod"/>
            </a:pPr>
            <a:r>
              <a:rPr lang="ko-KR" altLang="en-US" sz="2000">
                <a:ea typeface="맑은 고딕"/>
              </a:rPr>
              <a:t>실험설계</a:t>
            </a:r>
          </a:p>
          <a:p>
            <a:pPr marL="514350" indent="-514350">
              <a:buAutoNum type="arabicPeriod"/>
            </a:pPr>
            <a:r>
              <a:rPr lang="ko-KR" altLang="en-US" sz="2000">
                <a:ea typeface="맑은 고딕"/>
              </a:rPr>
              <a:t>데이터​ </a:t>
            </a:r>
            <a:r>
              <a:rPr lang="ko-KR" altLang="en-US" sz="2000" err="1">
                <a:ea typeface="맑은 고딕"/>
              </a:rPr>
              <a:t>크롤링</a:t>
            </a:r>
            <a:r>
              <a:rPr lang="ko-KR" altLang="en-US" sz="2000">
                <a:ea typeface="맑은 고딕"/>
              </a:rPr>
              <a:t> </a:t>
            </a:r>
          </a:p>
          <a:p>
            <a:pPr marL="514350" indent="-514350">
              <a:buAutoNum type="arabicPeriod"/>
            </a:pPr>
            <a:r>
              <a:rPr lang="ko-KR" altLang="en-US" sz="2000">
                <a:ea typeface="맑은 고딕"/>
              </a:rPr>
              <a:t>RAG </a:t>
            </a:r>
            <a:endParaRPr lang="en-US" altLang="ko-KR" sz="2000">
              <a:latin typeface="맑은 고딕"/>
              <a:ea typeface="맑은 고딕"/>
            </a:endParaRPr>
          </a:p>
          <a:p>
            <a:pPr marL="514350" indent="-514350">
              <a:buAutoNum type="arabicPeriod"/>
            </a:pPr>
            <a:r>
              <a:rPr lang="ko-KR" altLang="en-US" sz="2000">
                <a:latin typeface="Malgun Gothic"/>
                <a:ea typeface="Malgun Gothic"/>
              </a:rPr>
              <a:t>모델 성능 측정</a:t>
            </a:r>
          </a:p>
          <a:p>
            <a:pPr marL="514350" indent="-514350">
              <a:buAutoNum type="arabicPeriod"/>
            </a:pPr>
            <a:r>
              <a:rPr lang="ko-KR" altLang="en-US" sz="2000">
                <a:latin typeface="Malgun Gothic"/>
                <a:ea typeface="Malgun Gothic"/>
              </a:rPr>
              <a:t>프롬프트 엔지니어링</a:t>
            </a:r>
            <a:endParaRPr lang="ko-KR" altLang="en-US" sz="2200">
              <a:latin typeface="Malgun Gothic"/>
              <a:ea typeface="Malgun Gothic"/>
            </a:endParaRPr>
          </a:p>
          <a:p>
            <a:pPr marL="971550" lvl="1">
              <a:buFont typeface="Calibri" panose="020B0604020202020204" pitchFamily="34" charset="0"/>
              <a:buChar char="-"/>
            </a:pPr>
            <a:r>
              <a:rPr lang="ko-KR" altLang="en-US" sz="2200" err="1">
                <a:latin typeface="Malgun Gothic"/>
                <a:ea typeface="Malgun Gothic"/>
              </a:rPr>
              <a:t>LLM을</a:t>
            </a:r>
            <a:r>
              <a:rPr lang="ko-KR" altLang="en-US" sz="2200">
                <a:latin typeface="Malgun Gothic"/>
                <a:ea typeface="Malgun Gothic"/>
              </a:rPr>
              <a:t> 이용한 키워드 추출</a:t>
            </a:r>
          </a:p>
          <a:p>
            <a:pPr marL="971550" lvl="1">
              <a:buFont typeface="Calibri" panose="020B0604020202020204" pitchFamily="34" charset="0"/>
              <a:buChar char="-"/>
            </a:pPr>
            <a:r>
              <a:rPr lang="ko-KR" altLang="en-US" sz="2200">
                <a:latin typeface="Malgun Gothic"/>
                <a:ea typeface="Malgun Gothic"/>
              </a:rPr>
              <a:t>요약문 출력을 위한 프롬프트</a:t>
            </a:r>
          </a:p>
          <a:p>
            <a:pPr marL="514350" indent="-514350">
              <a:buAutoNum type="arabicPeriod"/>
            </a:pPr>
            <a:r>
              <a:rPr lang="ko-KR" altLang="en-US" sz="2000">
                <a:latin typeface="Malgun Gothic"/>
                <a:ea typeface="Malgun Gothic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384110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FF5D881-92EC-EA11-2C4A-4BE3DA85F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6832601" cy="953635"/>
          </a:xfrm>
        </p:spPr>
        <p:txBody>
          <a:bodyPr>
            <a:normAutofit/>
          </a:bodyPr>
          <a:lstStyle/>
          <a:p>
            <a:r>
              <a:rPr lang="ko-KR" altLang="en-US" sz="3000" err="1">
                <a:solidFill>
                  <a:srgbClr val="000000"/>
                </a:solidFill>
                <a:ea typeface="+mj-lt"/>
                <a:cs typeface="+mj-lt"/>
              </a:rPr>
              <a:t>High</a:t>
            </a:r>
            <a:r>
              <a:rPr lang="ko-KR" altLang="en-US" sz="3000">
                <a:solidFill>
                  <a:srgbClr val="000000"/>
                </a:solidFill>
                <a:ea typeface="+mj-lt"/>
                <a:cs typeface="+mj-lt"/>
              </a:rPr>
              <a:t> </a:t>
            </a:r>
            <a:r>
              <a:rPr lang="ko-KR" altLang="en-US" sz="3000" err="1">
                <a:solidFill>
                  <a:srgbClr val="000000"/>
                </a:solidFill>
                <a:ea typeface="+mj-lt"/>
                <a:cs typeface="+mj-lt"/>
              </a:rPr>
              <a:t>Faithfulness</a:t>
            </a:r>
            <a:r>
              <a:rPr lang="ko-KR" altLang="en-US" sz="3000">
                <a:ea typeface="맑은 고딕"/>
              </a:rPr>
              <a:t> </a:t>
            </a:r>
            <a:endParaRPr lang="ko-KR"/>
          </a:p>
        </p:txBody>
      </p:sp>
      <p:pic>
        <p:nvPicPr>
          <p:cNvPr id="5" name="내용 개체 틀 4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D0A3541-AE1E-06AF-09F4-2D2BF334E7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52573"/>
            <a:ext cx="10515600" cy="3570301"/>
          </a:xfrm>
        </p:spPr>
      </p:pic>
      <p:pic>
        <p:nvPicPr>
          <p:cNvPr id="7" name="그림 6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61CB65A-360E-8806-419F-FFFBEFC60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65" y="3425622"/>
            <a:ext cx="10513672" cy="343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8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04E3BDD-C4AB-79E8-8B93-1884A0435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090"/>
            <a:ext cx="12192000" cy="583504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E4F65A32-4901-C274-F9E2-116F8EAD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6832601" cy="953635"/>
          </a:xfrm>
        </p:spPr>
        <p:txBody>
          <a:bodyPr>
            <a:normAutofit/>
          </a:bodyPr>
          <a:lstStyle/>
          <a:p>
            <a:r>
              <a:rPr lang="ko-KR" altLang="en-US" sz="3000" err="1">
                <a:solidFill>
                  <a:srgbClr val="000000"/>
                </a:solidFill>
                <a:ea typeface="+mj-lt"/>
                <a:cs typeface="+mj-lt"/>
              </a:rPr>
              <a:t>Low</a:t>
            </a:r>
            <a:r>
              <a:rPr lang="ko-KR" altLang="en-US" sz="3000">
                <a:solidFill>
                  <a:srgbClr val="000000"/>
                </a:solidFill>
                <a:ea typeface="+mj-lt"/>
                <a:cs typeface="+mj-lt"/>
              </a:rPr>
              <a:t> </a:t>
            </a:r>
            <a:r>
              <a:rPr lang="ko-KR" altLang="en-US" sz="3000" err="1">
                <a:solidFill>
                  <a:srgbClr val="000000"/>
                </a:solidFill>
                <a:ea typeface="+mj-lt"/>
                <a:cs typeface="+mj-lt"/>
              </a:rPr>
              <a:t>Context</a:t>
            </a:r>
            <a:r>
              <a:rPr lang="ko-KR" altLang="en-US" sz="3000">
                <a:ea typeface="맑은 고딕"/>
              </a:rPr>
              <a:t> Precision 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484870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2C3E7AF7-B7E0-C628-026F-E5641110C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6832601" cy="953635"/>
          </a:xfrm>
        </p:spPr>
        <p:txBody>
          <a:bodyPr>
            <a:normAutofit/>
          </a:bodyPr>
          <a:lstStyle/>
          <a:p>
            <a:r>
              <a:rPr lang="en-US" altLang="ko-KR" sz="3000">
                <a:latin typeface="Malgun Gothic"/>
                <a:ea typeface="Malgun Gothic"/>
                <a:cs typeface="+mj-lt"/>
              </a:rPr>
              <a:t>Low</a:t>
            </a:r>
            <a:r>
              <a:rPr lang="ko-KR" altLang="en-US" sz="3000">
                <a:latin typeface="Malgun Gothic"/>
                <a:ea typeface="Malgun Gothic"/>
                <a:cs typeface="+mj-lt"/>
              </a:rPr>
              <a:t> </a:t>
            </a:r>
            <a:r>
              <a:rPr lang="ko-KR" sz="3000" err="1">
                <a:latin typeface="Malgun Gothic"/>
                <a:ea typeface="Malgun Gothic"/>
                <a:cs typeface="+mj-lt"/>
              </a:rPr>
              <a:t>Answer</a:t>
            </a:r>
            <a:r>
              <a:rPr lang="ko-KR" sz="3000">
                <a:latin typeface="Malgun Gothic"/>
                <a:ea typeface="Malgun Gothic"/>
                <a:cs typeface="+mj-lt"/>
              </a:rPr>
              <a:t> </a:t>
            </a:r>
            <a:r>
              <a:rPr lang="ko-KR" sz="3000" err="1">
                <a:latin typeface="Malgun Gothic"/>
                <a:ea typeface="Malgun Gothic"/>
                <a:cs typeface="+mj-lt"/>
              </a:rPr>
              <a:t>Relevancy</a:t>
            </a:r>
            <a:endParaRPr lang="ko-KR" sz="3000" err="1">
              <a:latin typeface="Malgun Gothic"/>
              <a:ea typeface="Malgun Gothic"/>
            </a:endParaRPr>
          </a:p>
        </p:txBody>
      </p:sp>
      <p:pic>
        <p:nvPicPr>
          <p:cNvPr id="6" name="그림 5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94FB00B-B95F-62C6-7D22-1149BE23A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062"/>
            <a:ext cx="12192000" cy="3415126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884924A9-3DA7-7CBF-1C14-335545241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5767"/>
            <a:ext cx="12192000" cy="365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31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A6F33D-1F52-1D0D-2C2A-D4ED41C62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9" y="2268"/>
            <a:ext cx="6832601" cy="953635"/>
          </a:xfrm>
        </p:spPr>
        <p:txBody>
          <a:bodyPr>
            <a:normAutofit/>
          </a:bodyPr>
          <a:lstStyle/>
          <a:p>
            <a:r>
              <a:rPr lang="ko-KR" altLang="en-US" sz="3000" err="1">
                <a:solidFill>
                  <a:srgbClr val="000000"/>
                </a:solidFill>
                <a:ea typeface="+mj-lt"/>
                <a:cs typeface="+mj-lt"/>
              </a:rPr>
              <a:t>Low</a:t>
            </a:r>
            <a:r>
              <a:rPr lang="ko-KR" altLang="en-US" sz="3000">
                <a:solidFill>
                  <a:srgbClr val="000000"/>
                </a:solidFill>
                <a:ea typeface="+mj-lt"/>
                <a:cs typeface="+mj-lt"/>
              </a:rPr>
              <a:t> </a:t>
            </a:r>
            <a:r>
              <a:rPr lang="ko-KR" altLang="en-US" sz="3000" err="1">
                <a:ea typeface="맑은 고딕"/>
              </a:rPr>
              <a:t>Context</a:t>
            </a:r>
            <a:r>
              <a:rPr lang="ko-KR" altLang="en-US" sz="3000">
                <a:ea typeface="맑은 고딕"/>
              </a:rPr>
              <a:t> </a:t>
            </a:r>
            <a:r>
              <a:rPr lang="ko-KR" altLang="en-US" sz="3000" err="1">
                <a:ea typeface="맑은 고딕"/>
              </a:rPr>
              <a:t>Recall</a:t>
            </a:r>
          </a:p>
        </p:txBody>
      </p:sp>
      <p:pic>
        <p:nvPicPr>
          <p:cNvPr id="6" name="그림 5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8D376A3-710B-6D80-06AC-00FCC8957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8979"/>
            <a:ext cx="12192000" cy="2779435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6305FB1D-1D24-DF78-3194-2E0EFD8AB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2150"/>
            <a:ext cx="12192000" cy="31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78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스크린샷, 소프트웨어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6A25905-0BD4-DE91-22CE-E3A4E6B08D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365" r="10708" b="772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7447A431-79C5-D2B1-4C9C-C5E5824D4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1" y="5574813"/>
            <a:ext cx="12186718" cy="6832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1700" err="1">
                <a:solidFill>
                  <a:schemeClr val="bg1"/>
                </a:solidFill>
                <a:ea typeface="맑은 고딕"/>
              </a:rPr>
              <a:t>Query</a:t>
            </a:r>
            <a:r>
              <a:rPr lang="ko-KR" altLang="en-US" sz="1700">
                <a:solidFill>
                  <a:schemeClr val="bg1"/>
                </a:solidFill>
                <a:ea typeface="맑은 고딕"/>
              </a:rPr>
              <a:t> : </a:t>
            </a:r>
            <a:r>
              <a:rPr lang="ko-KR" sz="1600">
                <a:solidFill>
                  <a:schemeClr val="bg1"/>
                </a:solidFill>
                <a:ea typeface="+mn-lt"/>
                <a:cs typeface="+mn-lt"/>
              </a:rPr>
              <a:t>최근 </a:t>
            </a:r>
            <a:r>
              <a:rPr lang="ko-KR" sz="1600" err="1">
                <a:solidFill>
                  <a:schemeClr val="bg1"/>
                </a:solidFill>
                <a:ea typeface="+mn-lt"/>
                <a:cs typeface="+mn-lt"/>
              </a:rPr>
              <a:t>ai</a:t>
            </a:r>
            <a:r>
              <a:rPr lang="ko-KR" sz="1600">
                <a:solidFill>
                  <a:schemeClr val="bg1"/>
                </a:solidFill>
                <a:ea typeface="+mn-lt"/>
                <a:cs typeface="+mn-lt"/>
              </a:rPr>
              <a:t> 업계에서 비디오 생성 모델이 뭐가 있을까? 그리고 그 모델들의 성능 비교는 어떻게 되고, 앞으로의 전망은 어때?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87884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스크린샷, 폰트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B4834AAD-58AB-0458-7D4B-B127FB7770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010" y="-4940"/>
            <a:ext cx="12200020" cy="4042047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68E22632-2D5C-5F86-1AD6-C967BEE22260}"/>
              </a:ext>
            </a:extLst>
          </p:cNvPr>
          <p:cNvSpPr txBox="1">
            <a:spLocks/>
          </p:cNvSpPr>
          <p:nvPr/>
        </p:nvSpPr>
        <p:spPr>
          <a:xfrm>
            <a:off x="4238" y="3784843"/>
            <a:ext cx="12186963" cy="25265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sz="1200">
                <a:ea typeface="+mn-lt"/>
                <a:cs typeface="+mn-lt"/>
              </a:rPr>
              <a:t>최근 AI 업계에서 주목받는 비디오 생성 모델로는 </a:t>
            </a:r>
            <a:r>
              <a:rPr lang="ko-KR" sz="1200" err="1">
                <a:ea typeface="+mn-lt"/>
                <a:cs typeface="+mn-lt"/>
              </a:rPr>
              <a:t>오픈AI의</a:t>
            </a:r>
            <a:r>
              <a:rPr lang="ko-KR" sz="1200">
                <a:ea typeface="+mn-lt"/>
                <a:cs typeface="+mn-lt"/>
              </a:rPr>
              <a:t> </a:t>
            </a:r>
            <a:r>
              <a:rPr lang="ko-KR" sz="1200" err="1">
                <a:ea typeface="+mn-lt"/>
                <a:cs typeface="+mn-lt"/>
              </a:rPr>
              <a:t>Sora</a:t>
            </a:r>
            <a:r>
              <a:rPr lang="ko-KR" sz="1200">
                <a:ea typeface="+mn-lt"/>
                <a:cs typeface="+mn-lt"/>
              </a:rPr>
              <a:t>, 구글의 </a:t>
            </a:r>
            <a:r>
              <a:rPr lang="ko-KR" sz="1200" err="1">
                <a:ea typeface="+mn-lt"/>
                <a:cs typeface="+mn-lt"/>
              </a:rPr>
              <a:t>Imagen</a:t>
            </a:r>
            <a:r>
              <a:rPr lang="ko-KR" sz="1200">
                <a:ea typeface="+mn-lt"/>
                <a:cs typeface="+mn-lt"/>
              </a:rPr>
              <a:t> </a:t>
            </a:r>
            <a:r>
              <a:rPr lang="ko-KR" sz="1200" err="1">
                <a:ea typeface="+mn-lt"/>
                <a:cs typeface="+mn-lt"/>
              </a:rPr>
              <a:t>Video</a:t>
            </a:r>
            <a:r>
              <a:rPr lang="ko-KR" sz="1200">
                <a:ea typeface="+mn-lt"/>
                <a:cs typeface="+mn-lt"/>
              </a:rPr>
              <a:t> (비오2), 메타의 </a:t>
            </a:r>
            <a:r>
              <a:rPr lang="ko-KR" sz="1200" err="1">
                <a:ea typeface="+mn-lt"/>
                <a:cs typeface="+mn-lt"/>
              </a:rPr>
              <a:t>Make-A-Video</a:t>
            </a:r>
            <a:r>
              <a:rPr lang="ko-KR" sz="1200">
                <a:ea typeface="+mn-lt"/>
                <a:cs typeface="+mn-lt"/>
              </a:rPr>
              <a:t> (</a:t>
            </a:r>
            <a:r>
              <a:rPr lang="ko-KR" sz="1200" err="1">
                <a:ea typeface="+mn-lt"/>
                <a:cs typeface="+mn-lt"/>
              </a:rPr>
              <a:t>무비젠</a:t>
            </a:r>
            <a:r>
              <a:rPr lang="ko-KR" sz="1200">
                <a:ea typeface="+mn-lt"/>
                <a:cs typeface="+mn-lt"/>
              </a:rPr>
              <a:t>)이 있습니다. </a:t>
            </a:r>
            <a:endParaRPr lang="ko-KR" altLang="en-US" sz="1200">
              <a:ea typeface="맑은 고딕"/>
            </a:endParaRPr>
          </a:p>
          <a:p>
            <a:pPr marL="0" indent="0" algn="ctr">
              <a:buNone/>
            </a:pPr>
            <a:r>
              <a:rPr lang="ko-KR" sz="1200">
                <a:ea typeface="+mn-lt"/>
                <a:cs typeface="+mn-lt"/>
              </a:rPr>
              <a:t>성능 비교</a:t>
            </a:r>
            <a:r>
              <a:rPr lang="ko-KR" altLang="en-US" sz="1200">
                <a:ea typeface="+mn-lt"/>
                <a:cs typeface="+mn-lt"/>
              </a:rPr>
              <a:t> </a:t>
            </a:r>
            <a:r>
              <a:rPr lang="en-US" altLang="ko-KR" sz="1200">
                <a:ea typeface="+mn-lt"/>
                <a:cs typeface="+mn-lt"/>
              </a:rPr>
              <a:t>:</a:t>
            </a:r>
            <a:r>
              <a:rPr lang="ko-KR" sz="1200">
                <a:ea typeface="+mn-lt"/>
                <a:cs typeface="+mn-lt"/>
              </a:rPr>
              <a:t> 세 모델 모두 장단점이 있으며, 단순한 성능 비교는 어렵습니다. 기사에 따르면, 메타는 자사의 </a:t>
            </a:r>
            <a:r>
              <a:rPr lang="ko-KR" sz="1200" err="1">
                <a:ea typeface="+mn-lt"/>
                <a:cs typeface="+mn-lt"/>
              </a:rPr>
              <a:t>Make-A-Video가</a:t>
            </a:r>
            <a:r>
              <a:rPr lang="ko-KR" sz="1200">
                <a:ea typeface="+mn-lt"/>
                <a:cs typeface="+mn-lt"/>
              </a:rPr>
              <a:t> </a:t>
            </a:r>
            <a:r>
              <a:rPr lang="ko-KR" sz="1200" err="1">
                <a:ea typeface="+mn-lt"/>
                <a:cs typeface="+mn-lt"/>
              </a:rPr>
              <a:t>오픈AI의</a:t>
            </a:r>
            <a:r>
              <a:rPr lang="ko-KR" sz="1200">
                <a:ea typeface="+mn-lt"/>
                <a:cs typeface="+mn-lt"/>
              </a:rPr>
              <a:t> </a:t>
            </a:r>
            <a:r>
              <a:rPr lang="ko-KR" sz="1200" err="1">
                <a:ea typeface="+mn-lt"/>
                <a:cs typeface="+mn-lt"/>
              </a:rPr>
              <a:t>Sora보다</a:t>
            </a:r>
            <a:r>
              <a:rPr lang="ko-KR" sz="1200">
                <a:ea typeface="+mn-lt"/>
                <a:cs typeface="+mn-lt"/>
              </a:rPr>
              <a:t> 더 나은 결과물을 만들어냈다고 주장하지만, 정식 출시되지 않아 실제 성능에 대한 객관적인 평가는 부족합니다. </a:t>
            </a:r>
            <a:endParaRPr lang="ko-KR" altLang="en-US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-KR" sz="1200" err="1">
                <a:ea typeface="+mn-lt"/>
                <a:cs typeface="+mn-lt"/>
              </a:rPr>
              <a:t>Sora는</a:t>
            </a:r>
            <a:r>
              <a:rPr lang="ko-KR" sz="1200">
                <a:ea typeface="+mn-lt"/>
                <a:cs typeface="+mn-lt"/>
              </a:rPr>
              <a:t> 일반 사용자를 대상으로, </a:t>
            </a:r>
            <a:r>
              <a:rPr lang="ko-KR" sz="1200" err="1">
                <a:ea typeface="+mn-lt"/>
                <a:cs typeface="+mn-lt"/>
              </a:rPr>
              <a:t>Imagen</a:t>
            </a:r>
            <a:r>
              <a:rPr lang="ko-KR" sz="1200">
                <a:ea typeface="+mn-lt"/>
                <a:cs typeface="+mn-lt"/>
              </a:rPr>
              <a:t> </a:t>
            </a:r>
            <a:r>
              <a:rPr lang="ko-KR" sz="1200" err="1">
                <a:ea typeface="+mn-lt"/>
                <a:cs typeface="+mn-lt"/>
              </a:rPr>
              <a:t>Video와</a:t>
            </a:r>
            <a:r>
              <a:rPr lang="ko-KR" sz="1200">
                <a:ea typeface="+mn-lt"/>
                <a:cs typeface="+mn-lt"/>
              </a:rPr>
              <a:t> </a:t>
            </a:r>
            <a:r>
              <a:rPr lang="ko-KR" sz="1200" err="1">
                <a:ea typeface="+mn-lt"/>
                <a:cs typeface="+mn-lt"/>
              </a:rPr>
              <a:t>Make-A-Video는</a:t>
            </a:r>
            <a:r>
              <a:rPr lang="ko-KR" sz="1200">
                <a:ea typeface="+mn-lt"/>
                <a:cs typeface="+mn-lt"/>
              </a:rPr>
              <a:t> 전문가를 대상으로 하는 것으로 보이며, 각 모델의 강점이 다릅니다. </a:t>
            </a:r>
            <a:endParaRPr lang="ko-KR" altLang="en-US">
              <a:ea typeface="+mn-lt"/>
              <a:cs typeface="+mn-lt"/>
            </a:endParaRPr>
          </a:p>
          <a:p>
            <a:pPr marL="0" indent="0" algn="ctr">
              <a:buNone/>
            </a:pPr>
            <a:r>
              <a:rPr lang="ko-KR" sz="1200" err="1">
                <a:ea typeface="+mn-lt"/>
                <a:cs typeface="+mn-lt"/>
              </a:rPr>
              <a:t>Sora는</a:t>
            </a:r>
            <a:r>
              <a:rPr lang="ko-KR" sz="1200">
                <a:ea typeface="+mn-lt"/>
                <a:cs typeface="+mn-lt"/>
              </a:rPr>
              <a:t> 텍스트 외 이미지 입력이 가능하고, </a:t>
            </a:r>
            <a:r>
              <a:rPr lang="ko-KR" sz="1200" err="1">
                <a:ea typeface="+mn-lt"/>
                <a:cs typeface="+mn-lt"/>
              </a:rPr>
              <a:t>Imagen</a:t>
            </a:r>
            <a:r>
              <a:rPr lang="ko-KR" sz="1200">
                <a:ea typeface="+mn-lt"/>
                <a:cs typeface="+mn-lt"/>
              </a:rPr>
              <a:t> </a:t>
            </a:r>
            <a:r>
              <a:rPr lang="ko-KR" sz="1200" err="1">
                <a:ea typeface="+mn-lt"/>
                <a:cs typeface="+mn-lt"/>
              </a:rPr>
              <a:t>Video는</a:t>
            </a:r>
            <a:r>
              <a:rPr lang="ko-KR" sz="1200">
                <a:ea typeface="+mn-lt"/>
                <a:cs typeface="+mn-lt"/>
              </a:rPr>
              <a:t> 높은 해상도를 자랑하며, </a:t>
            </a:r>
            <a:r>
              <a:rPr lang="ko-KR" sz="1200" err="1">
                <a:ea typeface="+mn-lt"/>
                <a:cs typeface="+mn-lt"/>
              </a:rPr>
              <a:t>Make-A-Video는</a:t>
            </a:r>
            <a:r>
              <a:rPr lang="ko-KR" sz="1200">
                <a:ea typeface="+mn-lt"/>
                <a:cs typeface="+mn-lt"/>
              </a:rPr>
              <a:t> 기존 영상 편집에 강점이 있다고 언급되어 있습니다. 물리 엔진 구현 능력 또한 모델마다 차이가 있을 것으로 예상됩니다. </a:t>
            </a:r>
            <a:endParaRPr lang="ko-KR">
              <a:ea typeface="맑은 고딕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3F10B45-8919-BA40-D578-5FE81AE3F2AE}"/>
              </a:ext>
            </a:extLst>
          </p:cNvPr>
          <p:cNvSpPr txBox="1">
            <a:spLocks/>
          </p:cNvSpPr>
          <p:nvPr/>
        </p:nvSpPr>
        <p:spPr>
          <a:xfrm>
            <a:off x="4238" y="5148423"/>
            <a:ext cx="12186965" cy="2165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/>
            <a:endParaRPr lang="ko-KR" altLang="en-US" sz="2000">
              <a:ea typeface="맑은 고딕"/>
            </a:endParaRPr>
          </a:p>
          <a:p>
            <a:pPr algn="ctr">
              <a:buNone/>
            </a:pPr>
            <a:r>
              <a:rPr lang="ko-KR" altLang="en-US" sz="1200">
                <a:latin typeface="Malgun Gothic"/>
                <a:ea typeface="Malgun Gothic"/>
                <a:cs typeface="+mn-lt"/>
              </a:rPr>
              <a:t>앞으로의 전망 </a:t>
            </a:r>
            <a:r>
              <a:rPr lang="en-US" altLang="ko-KR" sz="1200">
                <a:latin typeface="Malgun Gothic"/>
                <a:ea typeface="Malgun Gothic"/>
                <a:cs typeface="+mn-lt"/>
              </a:rPr>
              <a:t>: 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동영상 콘텐츠 수요 증가와 </a:t>
            </a:r>
            <a:r>
              <a:rPr lang="en-US" altLang="ko-KR" sz="1200">
                <a:latin typeface="Malgun Gothic"/>
                <a:ea typeface="Malgun Gothic"/>
                <a:cs typeface="+mn-lt"/>
              </a:rPr>
              <a:t>AI</a:t>
            </a:r>
            <a:r>
              <a:rPr lang="ko-KR" altLang="en-US" sz="1200" err="1">
                <a:latin typeface="Malgun Gothic"/>
                <a:ea typeface="Malgun Gothic"/>
                <a:cs typeface="+mn-lt"/>
              </a:rPr>
              <a:t>를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 통한 영상 제작 시간 및 비용 절감 효과로 인해 </a:t>
            </a:r>
            <a:r>
              <a:rPr lang="en-US" altLang="ko-KR" sz="1200">
                <a:latin typeface="Malgun Gothic"/>
                <a:ea typeface="Malgun Gothic"/>
                <a:cs typeface="+mn-lt"/>
              </a:rPr>
              <a:t>AI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 비디오 생성 도구 시장은 계속 성장할 것으로 예상됩니다</a:t>
            </a:r>
            <a:r>
              <a:rPr lang="en-US" altLang="ko-KR" sz="1200">
                <a:latin typeface="Malgun Gothic"/>
                <a:ea typeface="Malgun Gothic"/>
                <a:cs typeface="+mn-lt"/>
              </a:rPr>
              <a:t>.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  </a:t>
            </a:r>
            <a:endParaRPr lang="ko-KR" sz="1200">
              <a:ea typeface="맑은 고딕"/>
            </a:endParaRPr>
          </a:p>
          <a:p>
            <a:pPr algn="ctr">
              <a:buNone/>
            </a:pPr>
            <a:r>
              <a:rPr lang="ko-KR" altLang="en-US" sz="1200">
                <a:latin typeface="Malgun Gothic"/>
                <a:ea typeface="Malgun Gothic"/>
                <a:cs typeface="+mn-lt"/>
              </a:rPr>
              <a:t>각 기업은 기술력을 더욱 발전시켜  해상도</a:t>
            </a:r>
            <a:r>
              <a:rPr lang="en-US" altLang="ko-KR" sz="1200">
                <a:latin typeface="Malgun Gothic"/>
                <a:ea typeface="Malgun Gothic"/>
                <a:cs typeface="+mn-lt"/>
              </a:rPr>
              <a:t>,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  물리적 정확도</a:t>
            </a:r>
            <a:r>
              <a:rPr lang="en-US" altLang="ko-KR" sz="1200">
                <a:latin typeface="Malgun Gothic"/>
                <a:ea typeface="Malgun Gothic"/>
                <a:cs typeface="+mn-lt"/>
              </a:rPr>
              <a:t>,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  편집 기능 등을 개선하려 할 것이며</a:t>
            </a:r>
            <a:r>
              <a:rPr lang="en-US" altLang="ko-KR" sz="1200">
                <a:latin typeface="Malgun Gothic"/>
                <a:ea typeface="Malgun Gothic"/>
                <a:cs typeface="+mn-lt"/>
              </a:rPr>
              <a:t>,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  사용자 경험을 향상시키는 데 집중할 것으로 보입니다</a:t>
            </a:r>
            <a:r>
              <a:rPr lang="en-US" altLang="ko-KR" sz="1200">
                <a:latin typeface="Malgun Gothic"/>
                <a:ea typeface="Malgun Gothic"/>
                <a:cs typeface="+mn-lt"/>
              </a:rPr>
              <a:t>.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  </a:t>
            </a:r>
            <a:endParaRPr lang="ko-KR" sz="1200">
              <a:latin typeface="Malgun Gothic"/>
              <a:ea typeface="Malgun Gothic"/>
            </a:endParaRPr>
          </a:p>
          <a:p>
            <a:pPr algn="ctr">
              <a:buNone/>
            </a:pPr>
            <a:r>
              <a:rPr lang="ko-KR" altLang="en-US" sz="1200">
                <a:latin typeface="Malgun Gothic"/>
                <a:ea typeface="Malgun Gothic"/>
                <a:cs typeface="+mn-lt"/>
              </a:rPr>
              <a:t>하지만</a:t>
            </a:r>
            <a:r>
              <a:rPr lang="en-US" sz="1200">
                <a:latin typeface="Malgun Gothic"/>
                <a:ea typeface="Malgun Gothic"/>
                <a:cs typeface="+mn-lt"/>
              </a:rPr>
              <a:t>,</a:t>
            </a:r>
            <a:r>
              <a:rPr lang="ko-KR" altLang="en-US" sz="1200">
                <a:latin typeface="Malgun Gothic"/>
                <a:ea typeface="Malgun Gothic"/>
                <a:cs typeface="+mn-lt"/>
              </a:rPr>
              <a:t>  모델 훈련에 사용된 데이터의 투명성 부족과  저작권 문제 등 해결해야 할 과제도 남아 있습니다</a:t>
            </a:r>
            <a:r>
              <a:rPr lang="en-US" altLang="ko-KR" sz="1200">
                <a:latin typeface="Malgun Gothic"/>
                <a:ea typeface="Malgun Gothic"/>
                <a:cs typeface="+mn-lt"/>
              </a:rPr>
              <a:t>.</a:t>
            </a:r>
            <a:endParaRPr lang="ko-KR" sz="1200"/>
          </a:p>
          <a:p>
            <a:pPr marL="0" indent="0" algn="ctr">
              <a:buNone/>
            </a:pPr>
            <a:endParaRPr lang="ko-KR" altLang="en-US" sz="2000">
              <a:ea typeface="맑은 고딕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84630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AG">
            <a:hlinkClick r:id="" action="ppaction://media"/>
            <a:extLst>
              <a:ext uri="{FF2B5EF4-FFF2-40B4-BE49-F238E27FC236}">
                <a16:creationId xmlns:a16="http://schemas.microsoft.com/office/drawing/2014/main" id="{E0BC7C38-290A-BC88-D454-0B4F960E7D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723900"/>
            <a:ext cx="975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3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텍스트, 전자제품, 스크린샷, 소프트웨어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2F358213-D531-3A57-6205-260F40600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1" y="732756"/>
            <a:ext cx="6460990" cy="5614653"/>
          </a:xfr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42C1FC8-A5DC-2260-3022-4ED591516606}"/>
              </a:ext>
            </a:extLst>
          </p:cNvPr>
          <p:cNvSpPr txBox="1">
            <a:spLocks/>
          </p:cNvSpPr>
          <p:nvPr/>
        </p:nvSpPr>
        <p:spPr>
          <a:xfrm>
            <a:off x="2574" y="-289576"/>
            <a:ext cx="2123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err="1">
                <a:ea typeface="맑은 고딕"/>
              </a:rPr>
              <a:t>google</a:t>
            </a:r>
            <a:r>
              <a:rPr lang="ko-KR" altLang="en-US" sz="3000">
                <a:ea typeface="맑은 고딕"/>
              </a:rPr>
              <a:t>​</a:t>
            </a:r>
          </a:p>
        </p:txBody>
      </p:sp>
      <p:pic>
        <p:nvPicPr>
          <p:cNvPr id="7" name="그림 6" descr="텍스트, 스크린샷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D15BBF1A-23AC-3447-6EFA-C602565F2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882" y="731921"/>
            <a:ext cx="6223923" cy="5614738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31CBBD4E-B501-E648-8E10-37D1D655F1FD}"/>
              </a:ext>
            </a:extLst>
          </p:cNvPr>
          <p:cNvSpPr txBox="1">
            <a:spLocks/>
          </p:cNvSpPr>
          <p:nvPr/>
        </p:nvSpPr>
        <p:spPr>
          <a:xfrm>
            <a:off x="5968231" y="-289575"/>
            <a:ext cx="212357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 err="1">
                <a:ea typeface="맑은 고딕"/>
              </a:rPr>
              <a:t>Chat</a:t>
            </a:r>
            <a:r>
              <a:rPr lang="ko-KR" altLang="en-US" sz="3000">
                <a:ea typeface="맑은 고딕"/>
              </a:rPr>
              <a:t> GPT​​</a:t>
            </a:r>
          </a:p>
        </p:txBody>
      </p:sp>
    </p:spTree>
    <p:extLst>
      <p:ext uri="{BB962C8B-B14F-4D97-AF65-F5344CB8AC3E}">
        <p14:creationId xmlns:p14="http://schemas.microsoft.com/office/powerpoint/2010/main" val="811947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FDB7C-0DB7-18FE-4B54-16349DB2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000">
                <a:ea typeface="맑은 고딕"/>
              </a:rPr>
              <a:t>서비스 고도화를 위한 작업</a:t>
            </a:r>
            <a:endParaRPr lang="ko-KR" sz="3000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6DB9B-1CAA-A82A-7DFF-DE253E4B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2484" y="2118702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이곳에 실제로 값을 넣으면 됩니다!</a:t>
            </a:r>
          </a:p>
          <a:p>
            <a:r>
              <a:rPr lang="ko-KR" altLang="en-US">
                <a:ea typeface="맑은 고딕"/>
              </a:rPr>
              <a:t>모델 측정 후 넣을 예정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부족한점</a:t>
            </a:r>
          </a:p>
          <a:p>
            <a:r>
              <a:rPr lang="ko-KR" altLang="en-US">
                <a:ea typeface="맑은 고딕"/>
              </a:rPr>
              <a:t>-&gt; 여러 모델(Gemini-1.5-pro </a:t>
            </a:r>
            <a:r>
              <a:rPr lang="ko-KR" altLang="en-US" err="1">
                <a:ea typeface="맑은 고딕"/>
              </a:rPr>
              <a:t>or</a:t>
            </a:r>
            <a:r>
              <a:rPr lang="ko-KR" altLang="en-US">
                <a:ea typeface="맑은 고딕"/>
              </a:rPr>
              <a:t> Lamma3.2 등)간 의 성능을 비교하려고 하였으나 시간 부족으로 인해 한 개의 모델만 평가하고 나머지는 수행하지 못하였음</a:t>
            </a:r>
          </a:p>
          <a:p>
            <a:r>
              <a:rPr lang="ko-KR" altLang="en-US">
                <a:ea typeface="맑은 고딕"/>
              </a:rPr>
              <a:t>-&gt; 추후 수행할 예정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4ACE0-86D9-569C-9DD1-35A62B92A46E}"/>
              </a:ext>
            </a:extLst>
          </p:cNvPr>
          <p:cNvSpPr txBox="1"/>
          <p:nvPr/>
        </p:nvSpPr>
        <p:spPr>
          <a:xfrm>
            <a:off x="19833937" y="5395479"/>
            <a:ext cx="398130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RAG 에서 추가로 </a:t>
            </a:r>
            <a:r>
              <a:rPr lang="ko-KR" altLang="en-US" err="1">
                <a:ea typeface="맑은 고딕"/>
              </a:rPr>
              <a:t>시도해볼만한</a:t>
            </a:r>
            <a:r>
              <a:rPr lang="ko-KR" altLang="en-US">
                <a:ea typeface="맑은 고딕"/>
              </a:rPr>
              <a:t> 것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기대 이익 - </a:t>
            </a:r>
            <a:endParaRPr lang="ko-KR"/>
          </a:p>
          <a:p>
            <a:r>
              <a:rPr lang="ko-KR" altLang="en-US">
                <a:ea typeface="맑은 고딕"/>
              </a:rPr>
              <a:t>RAG 데이터셋 구축</a:t>
            </a:r>
          </a:p>
          <a:p>
            <a:r>
              <a:rPr lang="ko-KR" altLang="en-US" err="1">
                <a:ea typeface="맑은 고딕"/>
              </a:rPr>
              <a:t>Prompt</a:t>
            </a:r>
            <a:r>
              <a:rPr lang="ko-KR" altLang="en-US">
                <a:ea typeface="맑은 고딕"/>
              </a:rPr>
              <a:t> Engineering 관점에서 추가적으로 필요한 부분.</a:t>
            </a:r>
          </a:p>
        </p:txBody>
      </p:sp>
      <p:pic>
        <p:nvPicPr>
          <p:cNvPr id="7" name="그림 5" descr="텍스트, 스크린샷, 도표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710E920B-72B9-7250-BB12-E51C5900F3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70" r="1" b="1"/>
          <a:stretch/>
        </p:blipFill>
        <p:spPr>
          <a:xfrm>
            <a:off x="13026692" y="-2356046"/>
            <a:ext cx="7146086" cy="3165312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52281D-81B5-8786-AE6C-E407540F85FF}"/>
              </a:ext>
            </a:extLst>
          </p:cNvPr>
          <p:cNvSpPr txBox="1"/>
          <p:nvPr/>
        </p:nvSpPr>
        <p:spPr>
          <a:xfrm>
            <a:off x="13024653" y="1289155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외부데이터 구축 -&gt; 실시간 사용자 맞춤형 데이터베이스 구축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D52000-61A5-A73F-8AAB-4C19D2358800}"/>
              </a:ext>
            </a:extLst>
          </p:cNvPr>
          <p:cNvSpPr/>
          <p:nvPr/>
        </p:nvSpPr>
        <p:spPr>
          <a:xfrm>
            <a:off x="1179041" y="2008538"/>
            <a:ext cx="2694039" cy="387733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DF6B514-B8CC-F1AD-C423-4FEF3541C794}"/>
              </a:ext>
            </a:extLst>
          </p:cNvPr>
          <p:cNvGrpSpPr/>
          <p:nvPr/>
        </p:nvGrpSpPr>
        <p:grpSpPr>
          <a:xfrm>
            <a:off x="1299952" y="2143362"/>
            <a:ext cx="2477729" cy="327898"/>
            <a:chOff x="1750160" y="6512668"/>
            <a:chExt cx="2974257" cy="36499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46E0B1E-C2E7-FB1A-AD56-D50A26960D05}"/>
                </a:ext>
              </a:extLst>
            </p:cNvPr>
            <p:cNvSpPr txBox="1"/>
            <p:nvPr/>
          </p:nvSpPr>
          <p:spPr>
            <a:xfrm>
              <a:off x="1750160" y="6512668"/>
              <a:ext cx="2974257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>
                  <a:ea typeface="맑은 고딕"/>
                </a:rPr>
                <a:t>RAG </a:t>
              </a:r>
              <a:r>
                <a:rPr lang="ko-KR" altLang="en-US" sz="1600" b="1">
                  <a:ea typeface="맑은 고딕"/>
                </a:rPr>
                <a:t>적용 초기</a:t>
              </a:r>
              <a:r>
                <a:rPr lang="en-US" sz="1600" b="1">
                  <a:ea typeface="맑은 고딕"/>
                </a:rPr>
                <a:t> </a:t>
              </a:r>
              <a:r>
                <a:rPr lang="ko-KR" altLang="en-US" sz="1600" b="1">
                  <a:ea typeface="맑은 고딕"/>
                </a:rPr>
                <a:t>성과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72CBC270-93F3-8B57-A76C-EB2EEBDDF5F5}"/>
                </a:ext>
              </a:extLst>
            </p:cNvPr>
            <p:cNvCxnSpPr/>
            <p:nvPr/>
          </p:nvCxnSpPr>
          <p:spPr>
            <a:xfrm>
              <a:off x="1816528" y="6877665"/>
              <a:ext cx="2841524" cy="1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798482E-408C-2E88-448D-B3DF366C8C9C}"/>
              </a:ext>
            </a:extLst>
          </p:cNvPr>
          <p:cNvSpPr txBox="1"/>
          <p:nvPr/>
        </p:nvSpPr>
        <p:spPr>
          <a:xfrm>
            <a:off x="1298915" y="2634001"/>
            <a:ext cx="2449725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sz="1400">
                <a:ea typeface="맑은 고딕" panose="020F0502020204030204"/>
              </a:rPr>
              <a:t>네이버 뉴스 </a:t>
            </a:r>
            <a:r>
              <a:rPr lang="ko-KR" altLang="en-US" sz="1400" err="1">
                <a:ea typeface="맑은 고딕" panose="020F0502020204030204"/>
              </a:rPr>
              <a:t>API를</a:t>
            </a:r>
            <a:r>
              <a:rPr lang="ko-KR" altLang="en-US" sz="1400">
                <a:ea typeface="맑은 고딕" panose="020F0502020204030204"/>
              </a:rPr>
              <a:t> 활용한 RAG 모델 개발로 웹 기반 서비스 데이터 베이스 구축에 대한 가능성을 확인함</a:t>
            </a:r>
          </a:p>
          <a:p>
            <a:pPr marL="285750" indent="-285750">
              <a:buFont typeface="Arial"/>
              <a:buChar char="•"/>
            </a:pPr>
            <a:endParaRPr lang="ko-KR" altLang="en-US" sz="1400">
              <a:ea typeface="맑은 고딕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>
                <a:ea typeface="맑은 고딕" panose="020F0502020204030204"/>
              </a:rPr>
              <a:t>RAGAS 평가 지표 기반 </a:t>
            </a:r>
            <a:r>
              <a:rPr lang="ko-KR" altLang="en-US" sz="1400" err="1">
                <a:ea typeface="맑은 고딕" panose="020F0502020204030204"/>
              </a:rPr>
              <a:t>Faithfulness</a:t>
            </a:r>
            <a:r>
              <a:rPr lang="ko-KR" altLang="en-US" sz="1400">
                <a:ea typeface="맑은 고딕" panose="020F0502020204030204"/>
              </a:rPr>
              <a:t>(0.91), </a:t>
            </a:r>
            <a:r>
              <a:rPr lang="ko-KR" altLang="en-US" sz="1400" err="1">
                <a:ea typeface="맑은 고딕" panose="020F0502020204030204"/>
              </a:rPr>
              <a:t>Answer</a:t>
            </a:r>
            <a:r>
              <a:rPr lang="ko-KR" altLang="en-US" sz="1400">
                <a:ea typeface="맑은 고딕" panose="020F0502020204030204"/>
              </a:rPr>
              <a:t> </a:t>
            </a:r>
            <a:r>
              <a:rPr lang="ko-KR" altLang="en-US" sz="1400" err="1">
                <a:ea typeface="맑은 고딕" panose="020F0502020204030204"/>
              </a:rPr>
              <a:t>Relevancy</a:t>
            </a:r>
            <a:r>
              <a:rPr lang="ko-KR" altLang="en-US" sz="1400">
                <a:ea typeface="맑은 고딕" panose="020F0502020204030204"/>
              </a:rPr>
              <a:t>(0.42), </a:t>
            </a:r>
            <a:r>
              <a:rPr lang="ko-KR" altLang="en-US" sz="1400" err="1">
                <a:ea typeface="맑은 고딕" panose="020F0502020204030204"/>
              </a:rPr>
              <a:t>Context</a:t>
            </a:r>
            <a:r>
              <a:rPr lang="ko-KR" altLang="en-US" sz="1400">
                <a:ea typeface="맑은 고딕" panose="020F0502020204030204"/>
              </a:rPr>
              <a:t> </a:t>
            </a:r>
            <a:r>
              <a:rPr lang="ko-KR" altLang="en-US" sz="1400" err="1">
                <a:ea typeface="맑은 고딕" panose="020F0502020204030204"/>
              </a:rPr>
              <a:t>Recall</a:t>
            </a:r>
            <a:r>
              <a:rPr lang="ko-KR" altLang="en-US" sz="1400">
                <a:ea typeface="맑은 고딕" panose="020F0502020204030204"/>
              </a:rPr>
              <a:t>(0.89), </a:t>
            </a:r>
            <a:r>
              <a:rPr lang="ko-KR" altLang="en-US" sz="1400" err="1">
                <a:ea typeface="맑은 고딕" panose="020F0502020204030204"/>
              </a:rPr>
              <a:t>Context</a:t>
            </a:r>
            <a:r>
              <a:rPr lang="ko-KR" altLang="en-US" sz="1400">
                <a:ea typeface="맑은 고딕" panose="020F0502020204030204"/>
              </a:rPr>
              <a:t> Precision(0.96)의 성능이 확인됨</a:t>
            </a:r>
          </a:p>
          <a:p>
            <a:pPr marL="285750" indent="-285750">
              <a:buFont typeface="Arial"/>
              <a:buChar char="•"/>
            </a:pPr>
            <a:endParaRPr lang="ko-KR" altLang="en-US" sz="1400">
              <a:ea typeface="맑은 고딕" panose="020F0502020204030204"/>
            </a:endParaRPr>
          </a:p>
          <a:p>
            <a:pPr marL="285750" indent="-285750">
              <a:buFont typeface="Arial"/>
              <a:buChar char="•"/>
            </a:pPr>
            <a:endParaRPr lang="ko-KR" altLang="en-US" sz="1400">
              <a:ea typeface="맑은 고딕" panose="020F0502020204030204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BAC876F-458E-6100-2D64-24EE6C68E13E}"/>
              </a:ext>
            </a:extLst>
          </p:cNvPr>
          <p:cNvGrpSpPr/>
          <p:nvPr/>
        </p:nvGrpSpPr>
        <p:grpSpPr>
          <a:xfrm>
            <a:off x="3873238" y="1596081"/>
            <a:ext cx="386147" cy="4680119"/>
            <a:chOff x="4041689" y="1596081"/>
            <a:chExt cx="386147" cy="4628633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59CCDF5-8F53-9DDA-80A3-B8318D4DCEE7}"/>
                </a:ext>
              </a:extLst>
            </p:cNvPr>
            <p:cNvSpPr/>
            <p:nvPr/>
          </p:nvSpPr>
          <p:spPr>
            <a:xfrm>
              <a:off x="4046837" y="1987377"/>
              <a:ext cx="380999" cy="385118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Triangle 35">
              <a:extLst>
                <a:ext uri="{FF2B5EF4-FFF2-40B4-BE49-F238E27FC236}">
                  <a16:creationId xmlns:a16="http://schemas.microsoft.com/office/drawing/2014/main" id="{B93D341B-4350-696B-B66C-15954C2438A6}"/>
                </a:ext>
              </a:extLst>
            </p:cNvPr>
            <p:cNvSpPr/>
            <p:nvPr/>
          </p:nvSpPr>
          <p:spPr>
            <a:xfrm flipH="1">
              <a:off x="4041689" y="1596081"/>
              <a:ext cx="380999" cy="391295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Triangle 36">
              <a:extLst>
                <a:ext uri="{FF2B5EF4-FFF2-40B4-BE49-F238E27FC236}">
                  <a16:creationId xmlns:a16="http://schemas.microsoft.com/office/drawing/2014/main" id="{AE437CAC-585F-C16C-24E6-36DCF73F0DC9}"/>
                </a:ext>
              </a:extLst>
            </p:cNvPr>
            <p:cNvSpPr/>
            <p:nvPr/>
          </p:nvSpPr>
          <p:spPr>
            <a:xfrm flipH="1" flipV="1">
              <a:off x="4041689" y="5833419"/>
              <a:ext cx="380999" cy="391295"/>
            </a:xfrm>
            <a:prstGeom prst="rtTriangl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61EF4F-C95C-DF82-EACE-8D070AA2B4D3}"/>
              </a:ext>
            </a:extLst>
          </p:cNvPr>
          <p:cNvGrpSpPr/>
          <p:nvPr/>
        </p:nvGrpSpPr>
        <p:grpSpPr>
          <a:xfrm>
            <a:off x="4257721" y="1510755"/>
            <a:ext cx="6754760" cy="4670322"/>
            <a:chOff x="4426172" y="1510755"/>
            <a:chExt cx="6754760" cy="467032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7365B7-2E07-A944-5ED4-DA4DE04882ED}"/>
                </a:ext>
              </a:extLst>
            </p:cNvPr>
            <p:cNvSpPr/>
            <p:nvPr/>
          </p:nvSpPr>
          <p:spPr>
            <a:xfrm>
              <a:off x="4426172" y="1510755"/>
              <a:ext cx="6754760" cy="467032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ACAC37C-ED69-E0C4-5EB1-D6AAB531416E}"/>
                </a:ext>
              </a:extLst>
            </p:cNvPr>
            <p:cNvSpPr txBox="1"/>
            <p:nvPr/>
          </p:nvSpPr>
          <p:spPr>
            <a:xfrm>
              <a:off x="4764942" y="1713868"/>
              <a:ext cx="6027173" cy="33855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sz="1600" b="1">
                  <a:ea typeface="맑은 고딕"/>
                </a:rPr>
                <a:t>서비스 고도화의 필요성 및 방안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E48897C-FC05-DDB1-59C6-93C7EA544012}"/>
                </a:ext>
              </a:extLst>
            </p:cNvPr>
            <p:cNvCxnSpPr>
              <a:cxnSpLocks/>
            </p:cNvCxnSpPr>
            <p:nvPr/>
          </p:nvCxnSpPr>
          <p:spPr>
            <a:xfrm>
              <a:off x="4760026" y="2048166"/>
              <a:ext cx="6046839" cy="14748"/>
            </a:xfrm>
            <a:prstGeom prst="straightConnector1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9" name="Picture 18" descr="A screen shot of a black screen&#10;&#10;AI-generated content may be incorrect.">
              <a:extLst>
                <a:ext uri="{FF2B5EF4-FFF2-40B4-BE49-F238E27FC236}">
                  <a16:creationId xmlns:a16="http://schemas.microsoft.com/office/drawing/2014/main" id="{3C2A5407-1628-8F7C-7AB0-BBBFC8017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9443" y="2461120"/>
              <a:ext cx="1884010" cy="358385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3D3DD2A-7291-AE2C-97E8-55E1DFD56CA6}"/>
                </a:ext>
              </a:extLst>
            </p:cNvPr>
            <p:cNvSpPr txBox="1"/>
            <p:nvPr/>
          </p:nvSpPr>
          <p:spPr>
            <a:xfrm>
              <a:off x="4996182" y="2185816"/>
              <a:ext cx="14158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>
                  <a:ea typeface="맑은 고딕"/>
                </a:rPr>
                <a:t>&lt;</a:t>
              </a:r>
              <a:r>
                <a:rPr lang="ko-KR" altLang="en-US" sz="1200">
                  <a:ea typeface="맑은 고딕"/>
                </a:rPr>
                <a:t>워크플로우</a:t>
              </a:r>
              <a:r>
                <a:rPr lang="en-US" altLang="ko-KR" sz="1200">
                  <a:ea typeface="맑은 고딕"/>
                </a:rPr>
                <a:t>&gt;</a:t>
              </a:r>
              <a:endParaRPr lang="ko-KR" altLang="en-US" sz="1200">
                <a:ea typeface="맑은 고딕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743EE69-48BC-CF5F-53D8-1156E1D4D3C3}"/>
                </a:ext>
              </a:extLst>
            </p:cNvPr>
            <p:cNvSpPr/>
            <p:nvPr/>
          </p:nvSpPr>
          <p:spPr>
            <a:xfrm>
              <a:off x="6824783" y="3646206"/>
              <a:ext cx="3972232" cy="10862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내부 데이터 베이스 외 </a:t>
              </a:r>
              <a:r>
                <a:rPr lang="ko-KR" altLang="en-US" sz="1400" b="1">
                  <a:solidFill>
                    <a:srgbClr val="000000"/>
                  </a:solidFill>
                  <a:ea typeface="맑은 고딕" panose="020F0502020204030204"/>
                </a:rPr>
                <a:t>외부 데이터 구축</a:t>
              </a: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을 </a:t>
              </a:r>
              <a:b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</a:b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통해 </a:t>
              </a:r>
              <a:r>
                <a:rPr lang="ko-KR" altLang="en-US" sz="1400" b="1">
                  <a:solidFill>
                    <a:srgbClr val="000000"/>
                  </a:solidFill>
                  <a:ea typeface="맑은 고딕" panose="020F0502020204030204"/>
                </a:rPr>
                <a:t>실시간 사용자 맞춤형 데이터 베이스</a:t>
              </a: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 구축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C02B980-056F-7923-80D8-DD31B50D3604}"/>
                </a:ext>
              </a:extLst>
            </p:cNvPr>
            <p:cNvSpPr/>
            <p:nvPr/>
          </p:nvSpPr>
          <p:spPr>
            <a:xfrm>
              <a:off x="6824782" y="2460410"/>
              <a:ext cx="3972232" cy="10862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사용자 쿼리에 맞는 키워드를 추출하여 </a:t>
              </a:r>
              <a:b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</a:br>
              <a:r>
                <a:rPr lang="ko-KR" altLang="en-US" sz="1400" b="1">
                  <a:solidFill>
                    <a:srgbClr val="000000"/>
                  </a:solidFill>
                  <a:ea typeface="맑은 고딕" panose="020F0502020204030204"/>
                </a:rPr>
                <a:t>양질의 데이터 확보</a:t>
              </a: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를 위한 개선 필요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1C90869-277F-3C9B-19A9-DB6EEC90DDAB}"/>
                </a:ext>
              </a:extLst>
            </p:cNvPr>
            <p:cNvSpPr/>
            <p:nvPr/>
          </p:nvSpPr>
          <p:spPr>
            <a:xfrm>
              <a:off x="6824781" y="4822032"/>
              <a:ext cx="3972232" cy="108622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altLang="en-US" sz="1400" b="1">
                  <a:solidFill>
                    <a:srgbClr val="000000"/>
                  </a:solidFill>
                  <a:ea typeface="맑은 고딕" panose="020F0502020204030204"/>
                </a:rPr>
                <a:t>뉴스레터 양식에 맞는 요약문을 제공</a:t>
              </a: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할 수 있도록 </a:t>
              </a:r>
              <a:b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</a:br>
              <a:r>
                <a:rPr lang="ko-KR" altLang="en-US" sz="1400" err="1">
                  <a:solidFill>
                    <a:srgbClr val="000000"/>
                  </a:solidFill>
                  <a:ea typeface="맑은 고딕" panose="020F0502020204030204"/>
                </a:rPr>
                <a:t>LLM의</a:t>
              </a: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 결과물에 대한 세부 조정 필요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D0E9AAE-E148-3515-BFE8-66DE256A0378}"/>
                </a:ext>
              </a:extLst>
            </p:cNvPr>
            <p:cNvSpPr/>
            <p:nvPr/>
          </p:nvSpPr>
          <p:spPr>
            <a:xfrm>
              <a:off x="4757351" y="3392960"/>
              <a:ext cx="1853512" cy="366994"/>
            </a:xfrm>
            <a:prstGeom prst="rect">
              <a:avLst/>
            </a:prstGeom>
            <a:solidFill>
              <a:srgbClr val="FFF2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A0B9969-EFA5-7E13-1DF9-9774EB671E04}"/>
                </a:ext>
              </a:extLst>
            </p:cNvPr>
            <p:cNvSpPr/>
            <p:nvPr/>
          </p:nvSpPr>
          <p:spPr>
            <a:xfrm>
              <a:off x="4757351" y="2929581"/>
              <a:ext cx="1853512" cy="366994"/>
            </a:xfrm>
            <a:prstGeom prst="rect">
              <a:avLst/>
            </a:prstGeom>
            <a:solidFill>
              <a:srgbClr val="FFF2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E37DDF2-17C6-CC4B-D6CA-7A141ABB63F2}"/>
                </a:ext>
              </a:extLst>
            </p:cNvPr>
            <p:cNvSpPr/>
            <p:nvPr/>
          </p:nvSpPr>
          <p:spPr>
            <a:xfrm>
              <a:off x="4757351" y="5621391"/>
              <a:ext cx="1853512" cy="366994"/>
            </a:xfrm>
            <a:prstGeom prst="rect">
              <a:avLst/>
            </a:prstGeom>
            <a:solidFill>
              <a:srgbClr val="FFF2CC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163BF57F-B165-063B-BB3E-A3AFB7371C72}"/>
                </a:ext>
              </a:extLst>
            </p:cNvPr>
            <p:cNvCxnSpPr/>
            <p:nvPr/>
          </p:nvCxnSpPr>
          <p:spPr>
            <a:xfrm flipV="1">
              <a:off x="6621162" y="3011958"/>
              <a:ext cx="211095" cy="92676"/>
            </a:xfrm>
            <a:prstGeom prst="bentConnector3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7DD2437E-3847-3488-5EEB-34EF4723D015}"/>
                </a:ext>
              </a:extLst>
            </p:cNvPr>
            <p:cNvCxnSpPr>
              <a:cxnSpLocks/>
            </p:cNvCxnSpPr>
            <p:nvPr/>
          </p:nvCxnSpPr>
          <p:spPr>
            <a:xfrm>
              <a:off x="6616014" y="3578309"/>
              <a:ext cx="221393" cy="674472"/>
            </a:xfrm>
            <a:prstGeom prst="bentConnector3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3E4584AB-D891-A203-C6B0-E12F9F86C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12905" y="5251619"/>
              <a:ext cx="229651" cy="561008"/>
            </a:xfrm>
            <a:prstGeom prst="bentConnector3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0343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project&#10;&#10;AI-generated content may be incorrect.">
            <a:extLst>
              <a:ext uri="{FF2B5EF4-FFF2-40B4-BE49-F238E27FC236}">
                <a16:creationId xmlns:a16="http://schemas.microsoft.com/office/drawing/2014/main" id="{77E81910-6AC6-5FC8-C1E6-4C9833CD8F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19452" y="758077"/>
            <a:ext cx="9564207" cy="5352420"/>
          </a:xfrm>
        </p:spPr>
      </p:pic>
    </p:spTree>
    <p:extLst>
      <p:ext uri="{BB962C8B-B14F-4D97-AF65-F5344CB8AC3E}">
        <p14:creationId xmlns:p14="http://schemas.microsoft.com/office/powerpoint/2010/main" val="361069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7B1C5-D136-119D-7B6A-573C9CD2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>
                <a:ea typeface="맑은 고딕"/>
              </a:rPr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20D37-1803-6D8D-1F36-E6FC10879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B56AD-75AA-EC5D-1AB3-0A26A784CF8C}"/>
              </a:ext>
            </a:extLst>
          </p:cNvPr>
          <p:cNvSpPr txBox="1"/>
          <p:nvPr/>
        </p:nvSpPr>
        <p:spPr>
          <a:xfrm>
            <a:off x="914400" y="1554104"/>
            <a:ext cx="10842977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문제 정의</a:t>
            </a:r>
          </a:p>
          <a:p>
            <a:endParaRPr lang="ko-KR" altLang="en-US" b="1">
              <a:ea typeface="맑은 고딕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</a:rPr>
              <a:t>기존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검색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엔진을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활용하여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특정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도메인</a:t>
            </a:r>
            <a:r>
              <a:rPr lang="en-US" altLang="ko-KR">
                <a:ea typeface="맑은 고딕"/>
              </a:rPr>
              <a:t>(AI)</a:t>
            </a:r>
            <a:r>
              <a:rPr lang="ko-KR" altLang="en-US" err="1">
                <a:ea typeface="맑은 고딕"/>
              </a:rPr>
              <a:t>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키워드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나열이나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질문형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쿼리로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검색을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시도했을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때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관련된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정확한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답변이나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유용한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정보를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얻는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어려움 </a:t>
            </a:r>
            <a:endParaRPr lang="en-US" altLang="ko-KR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</a:rPr>
              <a:t>검색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결과는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의도를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충분히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반영하지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못하거나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필요한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정보를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정확히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제공하지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못하는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경우가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빈번하게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원하는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정보를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얻기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추가적인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탐색 시간을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필요로</a:t>
            </a:r>
            <a:r>
              <a:rPr lang="en-US" altLang="ko-KR">
                <a:ea typeface="맑은 고딕"/>
              </a:rPr>
              <a:t> 함.</a:t>
            </a:r>
            <a:endParaRPr lang="en-US">
              <a:ea typeface="맑은 고딕"/>
            </a:endParaRPr>
          </a:p>
          <a:p>
            <a:pPr marL="285750" indent="-285750">
              <a:buFont typeface="Calibri"/>
              <a:buChar char="-"/>
            </a:pPr>
            <a:endParaRPr lang="en-US" altLang="ko-KR">
              <a:ea typeface="맑은 고딕" panose="020F0502020204030204"/>
            </a:endParaRPr>
          </a:p>
          <a:p>
            <a:pPr marL="285750" indent="-285750">
              <a:buFont typeface="Calibri"/>
              <a:buChar char="-"/>
            </a:pPr>
            <a:r>
              <a:rPr lang="ko-KR" altLang="en-US" err="1">
                <a:ea typeface="+mn-lt"/>
                <a:cs typeface="+mn-lt"/>
              </a:rPr>
              <a:t>이런한</a:t>
            </a:r>
            <a:r>
              <a:rPr lang="ko-KR" altLang="en-US">
                <a:ea typeface="+mn-lt"/>
                <a:cs typeface="+mn-lt"/>
              </a:rPr>
              <a:t> 문제를 해결해보고자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b="1" err="1">
                <a:ea typeface="+mn-lt"/>
                <a:cs typeface="+mn-lt"/>
              </a:rPr>
              <a:t>사용자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맞춤형</a:t>
            </a:r>
            <a:r>
              <a:rPr lang="en-US" b="1">
                <a:ea typeface="+mn-lt"/>
                <a:cs typeface="+mn-lt"/>
              </a:rPr>
              <a:t> RAG(Retrieval-Augmented Generation) </a:t>
            </a:r>
            <a:r>
              <a:rPr lang="en-US" b="1" err="1">
                <a:ea typeface="+mn-lt"/>
                <a:cs typeface="+mn-lt"/>
              </a:rPr>
              <a:t>기반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뉴스레터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 b="1" err="1">
                <a:ea typeface="+mn-lt"/>
                <a:cs typeface="+mn-lt"/>
              </a:rPr>
              <a:t>시스템</a:t>
            </a:r>
            <a:r>
              <a:rPr lang="en-US" err="1">
                <a:ea typeface="+mn-lt"/>
                <a:cs typeface="+mn-lt"/>
              </a:rPr>
              <a:t>을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설계</a:t>
            </a:r>
            <a:r>
              <a:rPr lang="en-US">
                <a:ea typeface="+mn-lt"/>
                <a:cs typeface="+mn-lt"/>
              </a:rPr>
              <a:t> 및 </a:t>
            </a:r>
            <a:r>
              <a:rPr lang="ko-KR" altLang="en-US">
                <a:ea typeface="+mn-lt"/>
                <a:cs typeface="+mn-lt"/>
              </a:rPr>
              <a:t>구현하고자 함</a:t>
            </a:r>
            <a:endParaRPr lang="en-US">
              <a:ea typeface="맑은 고딕" panose="020F0502020204030204"/>
            </a:endParaRP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 panose="020F0502020204030204"/>
            </a:endParaRP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 panose="020F0502020204030204"/>
            </a:endParaRPr>
          </a:p>
          <a:p>
            <a:pPr marL="285750" indent="-285750">
              <a:buFont typeface="Calibri"/>
              <a:buChar char="-"/>
            </a:pPr>
            <a:endParaRPr lang="en-US" altLang="ko-KR">
              <a:ea typeface="맑은 고딕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391D43-0FF4-81FB-D6B7-0E89E9B47A8B}"/>
              </a:ext>
            </a:extLst>
          </p:cNvPr>
          <p:cNvSpPr txBox="1"/>
          <p:nvPr/>
        </p:nvSpPr>
        <p:spPr>
          <a:xfrm>
            <a:off x="12362460" y="1690104"/>
            <a:ext cx="10842977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err="1">
                <a:ea typeface="맑은 고딕"/>
              </a:rPr>
              <a:t>To-be</a:t>
            </a:r>
            <a:r>
              <a:rPr lang="ko-KR" altLang="en-US" b="1">
                <a:ea typeface="맑은 고딕"/>
              </a:rPr>
              <a:t> </a:t>
            </a:r>
          </a:p>
          <a:p>
            <a:pPr marL="285750" indent="-285750">
              <a:buFont typeface="Calibri"/>
              <a:buChar char="-"/>
            </a:pPr>
            <a:r>
              <a:rPr lang="ko-KR" altLang="en-US" b="1">
                <a:ea typeface="맑은 고딕"/>
              </a:rPr>
              <a:t>사용자 편의를 위해 기존 키워드 기반 위주의 검색에서 단순 구어체의 질문을 기반으로 검색에서의 사고 단계를 </a:t>
            </a:r>
            <a:r>
              <a:rPr lang="ko-KR" altLang="en-US" b="1" err="1">
                <a:ea typeface="맑은 고딕"/>
              </a:rPr>
              <a:t>축소시켜줌</a:t>
            </a:r>
            <a:r>
              <a:rPr lang="ko-KR" altLang="en-US" b="1">
                <a:ea typeface="맑은 고딕"/>
              </a:rPr>
              <a:t>... (</a:t>
            </a:r>
            <a:r>
              <a:rPr lang="ko-KR" altLang="en-US" b="1" err="1">
                <a:ea typeface="맑은 고딕"/>
              </a:rPr>
              <a:t>Prompt</a:t>
            </a:r>
            <a:r>
              <a:rPr lang="ko-KR" altLang="en-US" b="1">
                <a:ea typeface="맑은 고딕"/>
              </a:rPr>
              <a:t> -&gt; </a:t>
            </a:r>
            <a:r>
              <a:rPr lang="ko-KR" altLang="en-US" b="1" err="1">
                <a:ea typeface="맑은 고딕"/>
              </a:rPr>
              <a:t>Key</a:t>
            </a:r>
            <a:r>
              <a:rPr lang="ko-KR" altLang="en-US" b="1">
                <a:ea typeface="맑은 고딕"/>
              </a:rPr>
              <a:t> Word) </a:t>
            </a:r>
            <a:br>
              <a:rPr lang="ko-KR" altLang="en-US" b="1">
                <a:ea typeface="맑은 고딕"/>
              </a:rPr>
            </a:br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(대본) 일반적인 검색 엔진을 사용하는 경우, 사용자는 먼저 머릿속에서 </a:t>
            </a:r>
            <a:r>
              <a:rPr lang="ko-KR" altLang="en-US" err="1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Prompt를</a:t>
            </a:r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 떠올리고, 검색엔진을 효과적으로 사용하기 위해 </a:t>
            </a:r>
            <a:r>
              <a:rPr lang="ko-KR" altLang="en-US" err="1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Prompt를</a:t>
            </a:r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 </a:t>
            </a:r>
            <a:r>
              <a:rPr lang="ko-KR" altLang="en-US" err="1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Keyword로</a:t>
            </a:r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 변환하는 작업을 사고 과정에서 진행하게 되는데, 우리 모델에서는 </a:t>
            </a:r>
            <a:r>
              <a:rPr lang="ko-KR" altLang="en-US" err="1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Prompt</a:t>
            </a:r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 -&gt; </a:t>
            </a:r>
            <a:r>
              <a:rPr lang="ko-KR" altLang="en-US" err="1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Keyword</a:t>
            </a:r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 </a:t>
            </a:r>
            <a:r>
              <a:rPr lang="ko-KR" altLang="en-US" err="1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전처리</a:t>
            </a:r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 과정을 대신하여 데이터 베이스를 구축하여 결과물을 제공하기 때문에 사용자에게 </a:t>
            </a:r>
            <a:r>
              <a:rPr lang="ko-KR" altLang="en-US" err="1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input</a:t>
            </a:r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 -&gt; </a:t>
            </a:r>
            <a:r>
              <a:rPr lang="ko-KR" altLang="en-US" err="1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output을</a:t>
            </a:r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 추출하는 </a:t>
            </a:r>
            <a:r>
              <a:rPr lang="ko-KR" altLang="en-US" err="1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과정까지를</a:t>
            </a:r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 사고 단계를 </a:t>
            </a:r>
            <a:r>
              <a:rPr lang="ko-KR" altLang="en-US" err="1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축소시켜줌으로써</a:t>
            </a:r>
            <a:r>
              <a:rPr lang="ko-KR" altLang="en-US">
                <a:solidFill>
                  <a:schemeClr val="tx1">
                    <a:lumMod val="49000"/>
                    <a:lumOff val="51000"/>
                  </a:schemeClr>
                </a:solidFill>
                <a:ea typeface="맑은 고딕"/>
              </a:rPr>
              <a:t> 편리하게 변경해줌,</a:t>
            </a:r>
          </a:p>
          <a:p>
            <a:pPr marL="285750" indent="-285750">
              <a:buFont typeface="Calibri"/>
              <a:buChar char="-"/>
            </a:pPr>
            <a:endParaRPr lang="ko-KR" altLang="en-US">
              <a:solidFill>
                <a:schemeClr val="tx1">
                  <a:lumMod val="49000"/>
                  <a:lumOff val="51000"/>
                </a:schemeClr>
              </a:solidFill>
              <a:ea typeface="맑은 고딕"/>
            </a:endParaRPr>
          </a:p>
          <a:p>
            <a:pPr marL="285750" indent="-285750">
              <a:buFont typeface="Calibri"/>
              <a:buChar char="-"/>
            </a:pPr>
            <a:endParaRPr lang="ko-KR" altLang="en-US">
              <a:solidFill>
                <a:schemeClr val="tx1">
                  <a:lumMod val="49000"/>
                  <a:lumOff val="51000"/>
                </a:schemeClr>
              </a:solidFill>
              <a:ea typeface="맑은 고딕"/>
            </a:endParaRPr>
          </a:p>
          <a:p>
            <a:endParaRPr lang="ko-KR" altLang="en-US">
              <a:ea typeface="맑은 고딕" panose="020F0502020204030204"/>
            </a:endParaRPr>
          </a:p>
          <a:p>
            <a:endParaRPr lang="en-US" altLang="ko-KR">
              <a:ea typeface="맑은 고딕" panose="020F0502020204030204"/>
            </a:endParaRP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 panose="020F0502020204030204"/>
            </a:endParaRP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 panose="020F0502020204030204"/>
            </a:endParaRPr>
          </a:p>
          <a:p>
            <a:pPr marL="285750" indent="-285750">
              <a:buFont typeface="Calibri"/>
              <a:buChar char="-"/>
            </a:pPr>
            <a:endParaRPr lang="en-US" altLang="ko-KR">
              <a:ea typeface="맑은 고딕" panose="020F0502020204030204"/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CD41DD23-0D50-E7F8-3252-7FB4D66137BD}"/>
              </a:ext>
            </a:extLst>
          </p:cNvPr>
          <p:cNvSpPr txBox="1">
            <a:spLocks/>
          </p:cNvSpPr>
          <p:nvPr/>
        </p:nvSpPr>
        <p:spPr>
          <a:xfrm>
            <a:off x="836386" y="414609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000">
                <a:ea typeface="맑은 고딕"/>
              </a:rPr>
              <a:t>프로젝트 목표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C0252-DEB6-2290-F1B8-91BEDAA1BA9F}"/>
              </a:ext>
            </a:extLst>
          </p:cNvPr>
          <p:cNvSpPr txBox="1"/>
          <p:nvPr/>
        </p:nvSpPr>
        <p:spPr>
          <a:xfrm>
            <a:off x="841829" y="5246173"/>
            <a:ext cx="10842977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</a:rPr>
              <a:t>대주제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latin typeface="Malgun Gothic"/>
                <a:ea typeface="Malgun Gothic"/>
              </a:rPr>
              <a:t>한국에서는 네이버 사용자들이 아직도 빈번한만큼 네이버 자체 검색엔진을 </a:t>
            </a:r>
            <a:r>
              <a:rPr lang="ko-KR" altLang="en-US" err="1">
                <a:latin typeface="Malgun Gothic"/>
                <a:ea typeface="Malgun Gothic"/>
              </a:rPr>
              <a:t>RAG를</a:t>
            </a:r>
            <a:r>
              <a:rPr lang="ko-KR" altLang="en-US">
                <a:latin typeface="Malgun Gothic"/>
                <a:ea typeface="Malgun Gothic"/>
              </a:rPr>
              <a:t> 통해 업그레이드</a:t>
            </a:r>
          </a:p>
          <a:p>
            <a:r>
              <a:rPr lang="ko-KR" altLang="en-US" b="1">
                <a:ea typeface="맑은 고딕"/>
              </a:rPr>
              <a:t>소주제 </a:t>
            </a:r>
          </a:p>
          <a:p>
            <a:pPr marL="285750" indent="-285750">
              <a:buFont typeface="Calibri"/>
              <a:buChar char="-"/>
            </a:pPr>
            <a:r>
              <a:rPr lang="ko-KR" altLang="en-US" err="1">
                <a:latin typeface="Malgun Gothic"/>
                <a:ea typeface="Malgun Gothic"/>
              </a:rPr>
              <a:t>라그의</a:t>
            </a:r>
            <a:r>
              <a:rPr lang="ko-KR" altLang="en-US">
                <a:latin typeface="Malgun Gothic"/>
                <a:ea typeface="Malgun Gothic"/>
              </a:rPr>
              <a:t> 활용 방법과 전체 </a:t>
            </a:r>
            <a:r>
              <a:rPr lang="ko-KR" altLang="en-US" err="1">
                <a:latin typeface="Malgun Gothic"/>
                <a:ea typeface="Malgun Gothic"/>
              </a:rPr>
              <a:t>work</a:t>
            </a:r>
            <a:r>
              <a:rPr lang="ko-KR" altLang="en-US">
                <a:latin typeface="Malgun Gothic"/>
                <a:ea typeface="Malgun Gothic"/>
              </a:rPr>
              <a:t> </a:t>
            </a:r>
            <a:r>
              <a:rPr lang="ko-KR" altLang="en-US" err="1">
                <a:latin typeface="Malgun Gothic"/>
                <a:ea typeface="Malgun Gothic"/>
              </a:rPr>
              <a:t>flow</a:t>
            </a:r>
            <a:r>
              <a:rPr lang="ko-KR" altLang="en-US">
                <a:latin typeface="Malgun Gothic"/>
                <a:ea typeface="Malgun Gothic"/>
              </a:rPr>
              <a:t>, 발전 가능한 방향들을 한 번 경험해보자 </a:t>
            </a: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 panose="020F0502020204030204"/>
            </a:endParaRP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 panose="020F0502020204030204"/>
            </a:endParaRPr>
          </a:p>
          <a:p>
            <a:pPr marL="285750" indent="-285750">
              <a:buFont typeface="Calibri"/>
              <a:buChar char="-"/>
            </a:pPr>
            <a:endParaRPr lang="en-US" altLang="ko-KR">
              <a:ea typeface="맑은 고딕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1618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5414AF0-E03D-AB1E-55ED-236860274D10}"/>
              </a:ext>
            </a:extLst>
          </p:cNvPr>
          <p:cNvSpPr txBox="1"/>
          <p:nvPr/>
        </p:nvSpPr>
        <p:spPr>
          <a:xfrm>
            <a:off x="-6022819" y="260994"/>
            <a:ext cx="40558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맑은 고딕"/>
              </a:rPr>
              <a:t>Step 1: Prompt to Keyword Extraction</a:t>
            </a:r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AEF48B-3936-81B2-3ABE-303FD3E46B26}"/>
              </a:ext>
            </a:extLst>
          </p:cNvPr>
          <p:cNvSpPr/>
          <p:nvPr/>
        </p:nvSpPr>
        <p:spPr>
          <a:xfrm>
            <a:off x="6963889" y="1695654"/>
            <a:ext cx="4536574" cy="361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ea typeface="맑은 고딕"/>
              </a:rPr>
              <a:t>Phase 2: Chunk Data to Summarization</a:t>
            </a:r>
            <a:endParaRPr lang="ko-KR" altLang="en-US" err="1">
              <a:ea typeface="맑은 고딕"/>
            </a:endParaRPr>
          </a:p>
        </p:txBody>
      </p:sp>
      <p:pic>
        <p:nvPicPr>
          <p:cNvPr id="10" name="그림 5" descr="텍스트, 스크린샷, 도표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E3886CB5-A4D7-F867-4953-B64DB2361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22021" y="2809794"/>
            <a:ext cx="6856250" cy="327768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EFF09FC-C695-527A-F2C4-D1A48228A5A0}"/>
              </a:ext>
            </a:extLst>
          </p:cNvPr>
          <p:cNvSpPr/>
          <p:nvPr/>
        </p:nvSpPr>
        <p:spPr>
          <a:xfrm>
            <a:off x="12977508" y="259119"/>
            <a:ext cx="1562100" cy="1016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맑은 고딕"/>
              </a:rPr>
              <a:t>User Query</a:t>
            </a:r>
            <a:endParaRPr lang="en-US"/>
          </a:p>
        </p:txBody>
      </p:sp>
      <p:pic>
        <p:nvPicPr>
          <p:cNvPr id="5" name="Picture 4" descr="GN] Llama 2 Uncensored 버전을 로컬에서 실행하기 - 읽을거리&amp;정보공유 - 파이토치 한국 사용자 모임">
            <a:extLst>
              <a:ext uri="{FF2B5EF4-FFF2-40B4-BE49-F238E27FC236}">
                <a16:creationId xmlns:a16="http://schemas.microsoft.com/office/drawing/2014/main" id="{B0FEE213-481F-DDB6-072D-F5DCF986CC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91" t="17112" r="27171" b="2139"/>
          <a:stretch/>
        </p:blipFill>
        <p:spPr>
          <a:xfrm>
            <a:off x="14476287" y="696511"/>
            <a:ext cx="1260205" cy="116141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AB92D4B-E1A9-4860-AAC2-0EBD7ECF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>
                <a:ea typeface="맑은 고딕"/>
              </a:rPr>
              <a:t>서비스 고도화 - </a:t>
            </a:r>
            <a:r>
              <a:rPr lang="ko-KR" altLang="en-US" sz="3000" err="1">
                <a:ea typeface="맑은 고딕"/>
              </a:rPr>
              <a:t>Prompt</a:t>
            </a:r>
            <a:r>
              <a:rPr lang="ko-KR" altLang="en-US" sz="3000">
                <a:ea typeface="맑은 고딕"/>
              </a:rPr>
              <a:t> Engineering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523347-E394-B6EB-90F0-7965609D22C6}"/>
              </a:ext>
            </a:extLst>
          </p:cNvPr>
          <p:cNvSpPr/>
          <p:nvPr/>
        </p:nvSpPr>
        <p:spPr>
          <a:xfrm>
            <a:off x="2039517" y="2132840"/>
            <a:ext cx="4538158" cy="1838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문장 형식의 쿼리를 사용하는 경우, 답변이 없거나 매우 희소한 결과값을 얻을 확률이 높음 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사용자의 쿼리를 단순 활용하는 경우, 검색 키워드가 한정적으로 충분한 데이터를 얻지 못함</a:t>
            </a:r>
          </a:p>
          <a:p>
            <a:pPr marL="285750" indent="-285750">
              <a:spcBef>
                <a:spcPts val="600"/>
              </a:spcBef>
              <a:buFont typeface="Arial"/>
              <a:buChar char="•"/>
            </a:pP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사용자의 쿼리가 모호하거나 불명확한 경우 원하는 </a:t>
            </a:r>
            <a:r>
              <a:rPr lang="ko-KR" altLang="en-US" sz="1400" b="1" err="1">
                <a:solidFill>
                  <a:schemeClr val="tx1"/>
                </a:solidFill>
                <a:ea typeface="맑은 고딕"/>
              </a:rPr>
              <a:t>정보값을</a:t>
            </a: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 얻기 어려움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02FBC2-AD4F-1D26-E5F5-57524AA8BD82}"/>
              </a:ext>
            </a:extLst>
          </p:cNvPr>
          <p:cNvSpPr/>
          <p:nvPr/>
        </p:nvSpPr>
        <p:spPr>
          <a:xfrm>
            <a:off x="2035611" y="1695654"/>
            <a:ext cx="4545233" cy="361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ea typeface="맑은 고딕"/>
              </a:rPr>
              <a:t>Phase 1: Prompt to Keyword Extraction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AFDF0F-17BF-D83E-E36E-BB9264FBE98D}"/>
              </a:ext>
            </a:extLst>
          </p:cNvPr>
          <p:cNvSpPr/>
          <p:nvPr/>
        </p:nvSpPr>
        <p:spPr>
          <a:xfrm>
            <a:off x="6954125" y="2132839"/>
            <a:ext cx="4538158" cy="1838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Bef>
                <a:spcPts val="600"/>
              </a:spcBef>
              <a:buFont typeface="Wingdings" panose="020B0604020202020204" pitchFamily="34" charset="0"/>
              <a:buChar char="§"/>
            </a:pP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상용 모델을 사용하더라도 구체적 </a:t>
            </a:r>
            <a:r>
              <a:rPr lang="ko-KR" altLang="en-US" sz="1400" b="1" err="1">
                <a:solidFill>
                  <a:schemeClr val="tx1"/>
                </a:solidFill>
                <a:ea typeface="맑은 고딕"/>
              </a:rPr>
              <a:t>입력값이</a:t>
            </a: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 주어지지 않았을 때 일반적으로 출력되는 요약문의 형식은 한정되어 있음. (</a:t>
            </a:r>
            <a:r>
              <a:rPr lang="ko-KR" altLang="en-US" sz="1400" b="1" err="1">
                <a:solidFill>
                  <a:schemeClr val="tx1"/>
                </a:solidFill>
                <a:ea typeface="맑은 고딕"/>
              </a:rPr>
              <a:t>개조식</a:t>
            </a: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 서술, 근거-</a:t>
            </a:r>
            <a:r>
              <a:rPr lang="ko-KR" altLang="en-US" sz="1400" b="1" err="1">
                <a:solidFill>
                  <a:schemeClr val="tx1"/>
                </a:solidFill>
                <a:ea typeface="맑은 고딕"/>
              </a:rPr>
              <a:t>결론식</a:t>
            </a: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 구조)</a:t>
            </a:r>
          </a:p>
          <a:p>
            <a:pPr marL="285750" indent="-285750">
              <a:spcBef>
                <a:spcPts val="600"/>
              </a:spcBef>
              <a:buFont typeface="Wingdings" panose="020B0604020202020204" pitchFamily="34" charset="0"/>
              <a:buChar char="§"/>
            </a:pP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각각 다른 쿼리를 입력할 때마다 상이한 형식, 어투의 요약문이 출력될 수 있다.</a:t>
            </a:r>
          </a:p>
          <a:p>
            <a:pPr marL="285750" indent="-285750">
              <a:spcBef>
                <a:spcPts val="600"/>
              </a:spcBef>
              <a:buFont typeface="Wingdings" panose="020B0604020202020204" pitchFamily="34" charset="0"/>
              <a:buChar char="§"/>
            </a:pP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기존에 </a:t>
            </a:r>
            <a:r>
              <a:rPr lang="ko-KR" altLang="en-US" sz="1400" b="1" err="1">
                <a:solidFill>
                  <a:schemeClr val="tx1"/>
                </a:solidFill>
                <a:ea typeface="맑은 고딕"/>
              </a:rPr>
              <a:t>LangChain에</a:t>
            </a: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 내장된 기본 Q&amp;A 프롬프트 서식을 사용해 출력.</a:t>
            </a:r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A3FD7D5D-4ADF-C651-18C2-52CADDBA46C3}"/>
              </a:ext>
            </a:extLst>
          </p:cNvPr>
          <p:cNvSpPr/>
          <p:nvPr/>
        </p:nvSpPr>
        <p:spPr>
          <a:xfrm rot="10800000">
            <a:off x="2042633" y="3972023"/>
            <a:ext cx="4537766" cy="195783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90D3046C-C431-154E-5B26-0CC64E214DA2}"/>
              </a:ext>
            </a:extLst>
          </p:cNvPr>
          <p:cNvSpPr/>
          <p:nvPr/>
        </p:nvSpPr>
        <p:spPr>
          <a:xfrm rot="10800000">
            <a:off x="6960962" y="3972023"/>
            <a:ext cx="4537766" cy="195783"/>
          </a:xfrm>
          <a:prstGeom prst="triangl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890B21-7512-805B-2746-F108C892931E}"/>
              </a:ext>
            </a:extLst>
          </p:cNvPr>
          <p:cNvSpPr/>
          <p:nvPr/>
        </p:nvSpPr>
        <p:spPr>
          <a:xfrm>
            <a:off x="2033973" y="4274186"/>
            <a:ext cx="4538158" cy="1838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문장 형식의 쿼리에서 문맥을 유지하는 핵심 키워드를 추출하여 네이버 뉴스 검색에 적합한 포맷으로 변환함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핵심 키워드 추출 및 중복되거나 모호한 표현을 배제함으로써 더욱 명확한 쿼리를 생성하도록 지원함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400" b="1">
                <a:solidFill>
                  <a:schemeClr val="tx1"/>
                </a:solidFill>
                <a:ea typeface="맑은 고딕"/>
              </a:rPr>
              <a:t>동의어 및 유의어 범위까지 확장하여 유사한 의미의 키워드를 포괄하는 키워드 리스트셋을 생성함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6B302C-5B64-9836-059B-E276254E3D57}"/>
              </a:ext>
            </a:extLst>
          </p:cNvPr>
          <p:cNvSpPr/>
          <p:nvPr/>
        </p:nvSpPr>
        <p:spPr>
          <a:xfrm>
            <a:off x="6924000" y="4274185"/>
            <a:ext cx="4538158" cy="18380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spcBef>
                <a:spcPts val="600"/>
              </a:spcBef>
              <a:buFont typeface="Wingdings,Sans-Serif" panose="020B0604020202020204" pitchFamily="34" charset="0"/>
              <a:buChar char="§"/>
            </a:pPr>
            <a:endParaRPr lang="ko-KR" altLang="en-US" sz="1400" b="1">
              <a:solidFill>
                <a:schemeClr val="tx1"/>
              </a:solidFill>
              <a:latin typeface="Malgun Gothic"/>
              <a:ea typeface="Malgun Gothic"/>
            </a:endParaRPr>
          </a:p>
          <a:p>
            <a:pPr marL="285750" indent="-285750">
              <a:spcBef>
                <a:spcPts val="600"/>
              </a:spcBef>
              <a:buFont typeface="Wingdings,Sans-Serif" panose="020B0604020202020204" pitchFamily="34" charset="0"/>
              <a:buChar char="§"/>
            </a:pPr>
            <a:r>
              <a:rPr lang="ko-KR" altLang="en-US" sz="1400" b="1">
                <a:solidFill>
                  <a:schemeClr val="tx1"/>
                </a:solidFill>
                <a:latin typeface="Malgun Gothic"/>
                <a:ea typeface="Malgun Gothic"/>
              </a:rPr>
              <a:t>서비스에서 제공하고자 하는 의도에 맞는 일관된 어투, 서로 다른 쿼리에 대해서도 동일한 형식의 요약문 출력</a:t>
            </a:r>
            <a:endParaRPr lang="en-US" altLang="ko-KR" sz="1400" b="1">
              <a:solidFill>
                <a:schemeClr val="tx1"/>
              </a:solidFill>
              <a:latin typeface="맑은 고딕" panose="020F0502020204030204"/>
              <a:ea typeface="맑은 고딕"/>
            </a:endParaRPr>
          </a:p>
          <a:p>
            <a:pPr marL="285750" indent="-285750">
              <a:spcBef>
                <a:spcPts val="600"/>
              </a:spcBef>
              <a:buFont typeface="Wingdings,Sans-Serif" panose="020B0604020202020204" pitchFamily="34" charset="0"/>
              <a:buChar char="§"/>
            </a:pPr>
            <a:r>
              <a:rPr lang="ko-KR" altLang="en-US" sz="1400" b="1">
                <a:solidFill>
                  <a:schemeClr val="tx1"/>
                </a:solidFill>
                <a:ea typeface="+mn-lt"/>
                <a:cs typeface="+mn-lt"/>
              </a:rPr>
              <a:t>뉴스 본문을</a:t>
            </a:r>
            <a:r>
              <a:rPr lang="ko-KR" sz="1400" b="1">
                <a:solidFill>
                  <a:schemeClr val="tx1"/>
                </a:solidFill>
                <a:ea typeface="+mn-lt"/>
                <a:cs typeface="+mn-lt"/>
              </a:rPr>
              <a:t> 읽지 않아도 될 </a:t>
            </a:r>
            <a:r>
              <a:rPr lang="ko-KR" altLang="en-US" sz="1400" b="1">
                <a:solidFill>
                  <a:schemeClr val="tx1"/>
                </a:solidFill>
                <a:ea typeface="+mn-lt"/>
                <a:cs typeface="+mn-lt"/>
              </a:rPr>
              <a:t>정도의</a:t>
            </a:r>
            <a:r>
              <a:rPr lang="ko-KR" sz="1400" b="1">
                <a:solidFill>
                  <a:schemeClr val="tx1"/>
                </a:solidFill>
                <a:ea typeface="+mn-lt"/>
                <a:cs typeface="+mn-lt"/>
              </a:rPr>
              <a:t> 세부정보 </a:t>
            </a:r>
            <a:r>
              <a:rPr lang="ko-KR" altLang="en-US" sz="1400" b="1">
                <a:solidFill>
                  <a:schemeClr val="tx1"/>
                </a:solidFill>
                <a:ea typeface="+mn-lt"/>
                <a:cs typeface="+mn-lt"/>
              </a:rPr>
              <a:t>유지</a:t>
            </a:r>
            <a:r>
              <a:rPr lang="en-US" altLang="ko-KR" sz="1400" b="1">
                <a:solidFill>
                  <a:schemeClr val="tx1"/>
                </a:solidFill>
                <a:ea typeface="+mn-lt"/>
                <a:cs typeface="+mn-lt"/>
              </a:rPr>
              <a:t>,</a:t>
            </a:r>
            <a:r>
              <a:rPr lang="ko-KR" sz="1400" b="1">
                <a:solidFill>
                  <a:schemeClr val="tx1"/>
                </a:solidFill>
                <a:ea typeface="+mn-lt"/>
                <a:cs typeface="+mn-lt"/>
              </a:rPr>
              <a:t> 불필요한 정보를 제거한 </a:t>
            </a:r>
            <a:r>
              <a:rPr lang="ko-KR" altLang="en-US" sz="1400" b="1">
                <a:solidFill>
                  <a:schemeClr val="tx1"/>
                </a:solidFill>
                <a:ea typeface="+mn-lt"/>
                <a:cs typeface="+mn-lt"/>
              </a:rPr>
              <a:t>요약문.</a:t>
            </a:r>
            <a:endParaRPr lang="ko-KR" sz="1400" b="1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285750" indent="-285750">
              <a:spcBef>
                <a:spcPts val="600"/>
              </a:spcBef>
              <a:buFont typeface="Wingdings,Sans-Serif" panose="020B0604020202020204" pitchFamily="34" charset="0"/>
              <a:buChar char="§"/>
            </a:pPr>
            <a:r>
              <a:rPr lang="ko-KR" altLang="en-US" sz="1400" b="1">
                <a:solidFill>
                  <a:schemeClr val="tx1"/>
                </a:solidFill>
                <a:ea typeface="맑은 고딕" panose="020F0502020204030204"/>
              </a:rPr>
              <a:t>키워드 추출 과정에서 얻은 증강된 쿼리 정보를</a:t>
            </a:r>
            <a:br>
              <a:rPr lang="ko-KR" altLang="en-US" sz="1400" b="1">
                <a:ea typeface="맑은 고딕" panose="020F0502020204030204"/>
              </a:rPr>
            </a:br>
            <a:r>
              <a:rPr lang="ko-KR" altLang="en-US" sz="1400" b="1">
                <a:solidFill>
                  <a:schemeClr val="tx1"/>
                </a:solidFill>
                <a:ea typeface="맑은 고딕" panose="020F0502020204030204"/>
              </a:rPr>
              <a:t>활용</a:t>
            </a:r>
          </a:p>
          <a:p>
            <a:pPr marL="285750" indent="-285750" algn="ctr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400" b="1">
              <a:ea typeface="맑은 고딕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9D469D1-0552-8448-1C00-B40A0559D0C3}"/>
              </a:ext>
            </a:extLst>
          </p:cNvPr>
          <p:cNvSpPr/>
          <p:nvPr/>
        </p:nvSpPr>
        <p:spPr>
          <a:xfrm>
            <a:off x="510600" y="2132839"/>
            <a:ext cx="1367255" cy="18380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ea typeface="맑은 고딕"/>
              </a:rPr>
              <a:t>모델 한계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6B7AA35-B1EA-544E-EF8D-351AEC64A24B}"/>
              </a:ext>
            </a:extLst>
          </p:cNvPr>
          <p:cNvSpPr/>
          <p:nvPr/>
        </p:nvSpPr>
        <p:spPr>
          <a:xfrm>
            <a:off x="510599" y="4276271"/>
            <a:ext cx="1367255" cy="183802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600" b="1">
                <a:solidFill>
                  <a:schemeClr val="tx1"/>
                </a:solidFill>
                <a:ea typeface="맑은 고딕"/>
              </a:rPr>
              <a:t>개선 사항</a:t>
            </a:r>
          </a:p>
        </p:txBody>
      </p:sp>
    </p:spTree>
    <p:extLst>
      <p:ext uri="{BB962C8B-B14F-4D97-AF65-F5344CB8AC3E}">
        <p14:creationId xmlns:p14="http://schemas.microsoft.com/office/powerpoint/2010/main" val="76612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993F1F7A-E38B-47BF-2058-9191BD8330D6}"/>
              </a:ext>
            </a:extLst>
          </p:cNvPr>
          <p:cNvSpPr/>
          <p:nvPr/>
        </p:nvSpPr>
        <p:spPr>
          <a:xfrm>
            <a:off x="9897772" y="1745033"/>
            <a:ext cx="1980382" cy="4866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000000"/>
                </a:solidFill>
                <a:ea typeface="맑은 고딕" panose="020F0502020204030204"/>
              </a:rPr>
              <a:t>LLM 역할 명시</a:t>
            </a:r>
            <a:br>
              <a:rPr lang="ko-KR" altLang="en-US" sz="1000">
                <a:ea typeface="맑은 고딕" panose="020F0502020204030204"/>
              </a:rPr>
            </a:br>
            <a:r>
              <a:rPr lang="ko-KR" altLang="en-US" sz="1000">
                <a:solidFill>
                  <a:srgbClr val="000000"/>
                </a:solidFill>
                <a:ea typeface="맑은 고딕" panose="020F0502020204030204"/>
              </a:rPr>
              <a:t>사용자의 쿼리를 기반으로 매칭 키워드와 연관 키워드를 추출하는 </a:t>
            </a:r>
            <a:r>
              <a:rPr lang="ko-KR" altLang="en-US" sz="1000" err="1">
                <a:solidFill>
                  <a:srgbClr val="000000"/>
                </a:solidFill>
                <a:ea typeface="맑은 고딕" panose="020F0502020204030204"/>
              </a:rPr>
              <a:t>LLM으로써의</a:t>
            </a:r>
            <a:r>
              <a:rPr lang="ko-KR" altLang="en-US" sz="1000">
                <a:solidFill>
                  <a:srgbClr val="000000"/>
                </a:solidFill>
                <a:ea typeface="맑은 고딕" panose="020F0502020204030204"/>
              </a:rPr>
              <a:t> 역할 부여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1000" b="1">
              <a:solidFill>
                <a:srgbClr val="000000"/>
              </a:solidFill>
              <a:ea typeface="맑은 고딕" panose="020F0502020204030204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000000"/>
                </a:solidFill>
                <a:ea typeface="맑은 고딕" panose="020F0502020204030204"/>
              </a:rPr>
              <a:t>가이드라인 제공</a:t>
            </a:r>
            <a:br>
              <a:rPr lang="ko-KR" altLang="en-US" sz="1000">
                <a:ea typeface="맑은 고딕" panose="020F0502020204030204"/>
              </a:rPr>
            </a:br>
            <a:r>
              <a:rPr lang="ko-KR" altLang="en-US" sz="1000">
                <a:solidFill>
                  <a:srgbClr val="000000"/>
                </a:solidFill>
                <a:ea typeface="맑은 고딕" panose="020F0502020204030204"/>
              </a:rPr>
              <a:t>각 매칭 키워드와 연관 키워드 추출 방식에 대한 세부적인 가이드라인 제시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1000">
              <a:solidFill>
                <a:srgbClr val="000000"/>
              </a:solidFill>
              <a:ea typeface="맑은 고딕" panose="020F0502020204030204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ko-KR" altLang="en-US" sz="1000" b="1">
                <a:solidFill>
                  <a:srgbClr val="000000"/>
                </a:solidFill>
                <a:ea typeface="맑은 고딕" panose="020F0502020204030204"/>
              </a:rPr>
              <a:t>추출 포맷 및 예시 제공</a:t>
            </a:r>
            <a:br>
              <a:rPr lang="ko-KR" altLang="en-US" sz="1000">
                <a:ea typeface="맑은 고딕" panose="020F0502020204030204"/>
              </a:rPr>
            </a:br>
            <a:r>
              <a:rPr lang="ko-KR" altLang="en-US" sz="1000">
                <a:solidFill>
                  <a:srgbClr val="000000"/>
                </a:solidFill>
                <a:ea typeface="맑은 고딕" panose="020F0502020204030204"/>
              </a:rPr>
              <a:t>리스트 형태의 결과물을 반환할 수 있도록 </a:t>
            </a:r>
            <a:r>
              <a:rPr lang="ko-KR" altLang="en-US" sz="1000" err="1">
                <a:solidFill>
                  <a:srgbClr val="000000"/>
                </a:solidFill>
                <a:ea typeface="맑은 고딕" panose="020F0502020204030204"/>
              </a:rPr>
              <a:t>Output</a:t>
            </a:r>
            <a:r>
              <a:rPr lang="ko-KR" altLang="en-US" sz="1000">
                <a:solidFill>
                  <a:srgbClr val="000000"/>
                </a:solidFill>
                <a:ea typeface="맑은 고딕" panose="020F0502020204030204"/>
              </a:rPr>
              <a:t> 형식 제공 및 One-</a:t>
            </a:r>
            <a:r>
              <a:rPr lang="ko-KR" altLang="en-US" sz="1000" err="1">
                <a:solidFill>
                  <a:srgbClr val="000000"/>
                </a:solidFill>
                <a:ea typeface="맑은 고딕" panose="020F0502020204030204"/>
              </a:rPr>
              <a:t>shot</a:t>
            </a:r>
            <a:r>
              <a:rPr lang="ko-KR" altLang="en-US" sz="1000">
                <a:solidFill>
                  <a:srgbClr val="000000"/>
                </a:solidFill>
                <a:ea typeface="맑은 고딕" panose="020F0502020204030204"/>
              </a:rPr>
              <a:t> </a:t>
            </a:r>
            <a:r>
              <a:rPr lang="ko-KR" altLang="en-US" sz="1000" err="1">
                <a:solidFill>
                  <a:srgbClr val="000000"/>
                </a:solidFill>
                <a:ea typeface="맑은 고딕" panose="020F0502020204030204"/>
              </a:rPr>
              <a:t>Learning을</a:t>
            </a:r>
            <a:r>
              <a:rPr lang="ko-KR" altLang="en-US" sz="1000">
                <a:solidFill>
                  <a:srgbClr val="000000"/>
                </a:solidFill>
                <a:ea typeface="맑은 고딕" panose="020F0502020204030204"/>
              </a:rPr>
              <a:t> 위한 예시 제공 </a:t>
            </a:r>
            <a:br>
              <a:rPr lang="ko-KR" altLang="en-US" sz="1000">
                <a:solidFill>
                  <a:srgbClr val="000000"/>
                </a:solidFill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br>
              <a:rPr lang="ko-KR" altLang="en-US" sz="1000">
                <a:ea typeface="맑은 고딕" panose="020F0502020204030204"/>
              </a:rPr>
            </a:br>
            <a:endParaRPr lang="ko-KR" altLang="en-US" sz="1000">
              <a:ea typeface="맑은 고딕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4F9047-3278-1E2F-D110-B17174A60540}"/>
              </a:ext>
            </a:extLst>
          </p:cNvPr>
          <p:cNvSpPr/>
          <p:nvPr/>
        </p:nvSpPr>
        <p:spPr>
          <a:xfrm>
            <a:off x="397766" y="1780477"/>
            <a:ext cx="3678219" cy="484237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850">
              <a:solidFill>
                <a:srgbClr val="595959"/>
              </a:solidFill>
              <a:ea typeface="+mn-lt"/>
              <a:cs typeface="+mn-lt"/>
            </a:endParaRPr>
          </a:p>
          <a:p>
            <a:endParaRPr lang="en-US" sz="850">
              <a:solidFill>
                <a:srgbClr val="595959"/>
              </a:solidFill>
              <a:ea typeface="+mn-lt"/>
              <a:cs typeface="+mn-lt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""" You are an intelligent assistant specializing in generating search-friendly keyword phrases. Your task is to extract concise, contextually accurate keyword phrases from a given user query. These keyword phrases should be optimized for news search and adhere to the following guidelines:</a:t>
            </a:r>
            <a:endParaRPr lang="en-US" sz="850">
              <a:solidFill>
                <a:srgbClr val="595959"/>
              </a:solidFill>
              <a:ea typeface="맑은 고딕" panose="020F0502020204030204"/>
            </a:endParaRPr>
          </a:p>
          <a:p>
            <a:endParaRPr lang="en-US" sz="850">
              <a:solidFill>
                <a:srgbClr val="595959"/>
              </a:solidFill>
              <a:ea typeface="+mn-lt"/>
              <a:cs typeface="+mn-lt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1. Ensure each phrase is specific and clear.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2. Maintain the user's intended context.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3. Include relevant dates, time periods, or locations when applicable.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4. Use Named Entities (e.g., people, places, organizations, events) mentioned in the query.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5. Incorporate synonyms or related terms to broaden the search scope.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6. Keep phrases concise and avoid redundant words.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7. Construct keyword phrases suitable for Boolean operators (e.g., AND, OR).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8. Include regional or contextual relevance when specified.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9. Reflect actions or dynamic processes, not just static terms.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10. Ensure the phrases are structured for search engine optimization.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endParaRPr lang="en-US" sz="850">
              <a:solidFill>
                <a:srgbClr val="595959"/>
              </a:solidFill>
              <a:ea typeface="+mn-lt"/>
              <a:cs typeface="+mn-lt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**Output Format**: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- Provide 3-5 keyword phrases as a numbered list.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- Each phrase should be a complete and logical search query.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**Example User Query**: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“2025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년에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헬스케어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분야에서</a:t>
            </a:r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 AI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기술이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어떻게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발전하고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있나요</a:t>
            </a:r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?”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**Example Output**: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1. 2025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년</a:t>
            </a:r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 AI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기술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헬스케어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발전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2. AI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헬스케어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트렌드</a:t>
            </a:r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 2025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3. 2025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년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헬스케어</a:t>
            </a:r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 AI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최신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동향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4. AI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기반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헬스케어</a:t>
            </a:r>
            <a:r>
              <a:rPr lang="en-US" altLang="ko-KR" sz="85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850">
                <a:solidFill>
                  <a:srgbClr val="595959"/>
                </a:solidFill>
                <a:ea typeface="+mn-lt"/>
                <a:cs typeface="+mn-lt"/>
              </a:rPr>
              <a:t>혁신</a:t>
            </a:r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 2025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endParaRPr lang="en-US" sz="850">
              <a:solidFill>
                <a:srgbClr val="595959"/>
              </a:solidFill>
              <a:ea typeface="+mn-lt"/>
              <a:cs typeface="+mn-lt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Now, extract keyword phrases from the following query:</a:t>
            </a:r>
            <a:endParaRPr lang="en-US" sz="850">
              <a:solidFill>
                <a:srgbClr val="595959"/>
              </a:solidFill>
              <a:ea typeface="맑은 고딕"/>
            </a:endParaRPr>
          </a:p>
          <a:p>
            <a:r>
              <a:rPr lang="en-US" sz="850">
                <a:solidFill>
                  <a:srgbClr val="595959"/>
                </a:solidFill>
                <a:ea typeface="+mn-lt"/>
                <a:cs typeface="+mn-lt"/>
              </a:rPr>
              <a:t>"{USER_QUERY}""""</a:t>
            </a:r>
            <a:endParaRPr lang="en-US" sz="850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4E2EEAC-F244-C6CE-18E5-F2429A8F43C2}"/>
              </a:ext>
            </a:extLst>
          </p:cNvPr>
          <p:cNvSpPr/>
          <p:nvPr/>
        </p:nvSpPr>
        <p:spPr>
          <a:xfrm>
            <a:off x="6250287" y="1762441"/>
            <a:ext cx="3560988" cy="484688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900">
              <a:solidFill>
                <a:srgbClr val="595959"/>
              </a:solidFill>
              <a:ea typeface="+mn-lt"/>
              <a:cs typeface="+mn-lt"/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"""You are an intelligent assistant specializing in keyword extraction.</a:t>
            </a:r>
            <a:endParaRPr lang="en-US"/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Your task is to extract **Matched Keywords** and **Related Keywords** from a given document.</a:t>
            </a: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The output should be presented as two separate numbered lists for clarity.</a:t>
            </a: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Make sure that the list should be written in query language.</a:t>
            </a:r>
          </a:p>
          <a:p>
            <a:endParaRPr lang="en-US" sz="900">
              <a:solidFill>
                <a:srgbClr val="595959"/>
              </a:solidFill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**Guidelines**:</a:t>
            </a:r>
            <a:endParaRPr lang="en-US" sz="900">
              <a:solidFill>
                <a:srgbClr val="595959"/>
              </a:solidFill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1. **Matched Keywords**: Extract up to 5 keywords explicitly mentioned in the document.</a:t>
            </a: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2. **Related Keywords**: Extract up to 5 keywords contextually related to the document but not explicitly mentioned.</a:t>
            </a:r>
          </a:p>
          <a:p>
            <a:endParaRPr lang="en-US" sz="900">
              <a:solidFill>
                <a:srgbClr val="595959"/>
              </a:solidFill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**Output Format**:</a:t>
            </a: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- Matched Keywords:</a:t>
            </a:r>
            <a:endParaRPr lang="en-US" sz="900">
              <a:solidFill>
                <a:srgbClr val="595959"/>
              </a:solidFill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1. [Keyword 1] \n2. [Keyword 2] \n3. [Keyword 3]...</a:t>
            </a:r>
            <a:endParaRPr lang="en-US" sz="900">
              <a:solidFill>
                <a:srgbClr val="595959"/>
              </a:solidFill>
              <a:ea typeface="맑은 고딕"/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- Related Keywords:</a:t>
            </a:r>
            <a:endParaRPr lang="en-US" sz="900">
              <a:solidFill>
                <a:srgbClr val="595959"/>
              </a:solidFill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1. [Keyword 1] \n2. [Keyword 2] \n3. [Keyword 3]...</a:t>
            </a:r>
            <a:endParaRPr lang="en-US" sz="900">
              <a:solidFill>
                <a:srgbClr val="595959"/>
              </a:solidFill>
              <a:ea typeface="맑은 고딕"/>
            </a:endParaRPr>
          </a:p>
          <a:p>
            <a:endParaRPr lang="en-US" sz="900">
              <a:solidFill>
                <a:srgbClr val="595959"/>
              </a:solidFill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**Example Input**:</a:t>
            </a: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Document: "</a:t>
            </a:r>
            <a:r>
              <a:rPr lang="ko-KR" altLang="en-US" sz="900">
                <a:solidFill>
                  <a:srgbClr val="595959"/>
                </a:solidFill>
                <a:ea typeface="+mn-lt"/>
                <a:cs typeface="+mn-lt"/>
              </a:rPr>
              <a:t>트랜스포머</a:t>
            </a:r>
            <a:r>
              <a:rPr lang="en-US" altLang="ko-KR" sz="90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595959"/>
                </a:solidFill>
                <a:ea typeface="+mn-lt"/>
                <a:cs typeface="+mn-lt"/>
              </a:rPr>
              <a:t>기법을</a:t>
            </a:r>
            <a:r>
              <a:rPr lang="en-US" altLang="ko-KR" sz="90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595959"/>
                </a:solidFill>
                <a:ea typeface="+mn-lt"/>
                <a:cs typeface="+mn-lt"/>
              </a:rPr>
              <a:t>쓰지</a:t>
            </a:r>
            <a:r>
              <a:rPr lang="en-US" altLang="ko-KR" sz="90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595959"/>
                </a:solidFill>
                <a:ea typeface="+mn-lt"/>
                <a:cs typeface="+mn-lt"/>
              </a:rPr>
              <a:t>않은</a:t>
            </a:r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 LLM</a:t>
            </a:r>
            <a:r>
              <a:rPr lang="ko-KR" altLang="en-US" sz="900">
                <a:solidFill>
                  <a:srgbClr val="595959"/>
                </a:solidFill>
                <a:ea typeface="+mn-lt"/>
                <a:cs typeface="+mn-lt"/>
              </a:rPr>
              <a:t>모델의</a:t>
            </a:r>
            <a:r>
              <a:rPr lang="en-US" altLang="ko-KR" sz="90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595959"/>
                </a:solidFill>
                <a:ea typeface="+mn-lt"/>
                <a:cs typeface="+mn-lt"/>
              </a:rPr>
              <a:t>트렌드</a:t>
            </a:r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"</a:t>
            </a:r>
            <a:br>
              <a:rPr lang="en-US" sz="900"/>
            </a:br>
            <a:endParaRPr lang="en-US" sz="900">
              <a:solidFill>
                <a:srgbClr val="595959"/>
              </a:solidFill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**Example Output**:</a:t>
            </a: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- Matched Keywords:</a:t>
            </a:r>
            <a:endParaRPr lang="en-US" sz="900">
              <a:solidFill>
                <a:srgbClr val="595959"/>
              </a:solidFill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1.</a:t>
            </a:r>
            <a:r>
              <a:rPr lang="en-US" altLang="ko-KR" sz="90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595959"/>
                </a:solidFill>
                <a:ea typeface="+mn-lt"/>
                <a:cs typeface="+mn-lt"/>
              </a:rPr>
              <a:t>트랜스포머 \</a:t>
            </a:r>
            <a:r>
              <a:rPr lang="ko-KR" altLang="en-US" sz="900" err="1">
                <a:solidFill>
                  <a:srgbClr val="595959"/>
                </a:solidFill>
                <a:ea typeface="+mn-lt"/>
                <a:cs typeface="+mn-lt"/>
              </a:rPr>
              <a:t>n</a:t>
            </a:r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2.</a:t>
            </a:r>
            <a:r>
              <a:rPr lang="en-US" altLang="ko-KR" sz="90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595959"/>
                </a:solidFill>
                <a:ea typeface="+mn-lt"/>
                <a:cs typeface="+mn-lt"/>
              </a:rPr>
              <a:t>기법 \</a:t>
            </a:r>
            <a:r>
              <a:rPr lang="ko-KR" altLang="en-US" sz="900" err="1">
                <a:solidFill>
                  <a:srgbClr val="595959"/>
                </a:solidFill>
                <a:ea typeface="+mn-lt"/>
                <a:cs typeface="+mn-lt"/>
              </a:rPr>
              <a:t>n</a:t>
            </a:r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3. LLM \n4.</a:t>
            </a:r>
            <a:r>
              <a:rPr lang="en-US" altLang="ko-KR" sz="900">
                <a:solidFill>
                  <a:srgbClr val="595959"/>
                </a:solidFill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595959"/>
                </a:solidFill>
                <a:ea typeface="+mn-lt"/>
                <a:cs typeface="+mn-lt"/>
              </a:rPr>
              <a:t>모델</a:t>
            </a:r>
            <a:endParaRPr lang="en-US" sz="900">
              <a:solidFill>
                <a:srgbClr val="595959"/>
              </a:solidFill>
              <a:ea typeface="맑은 고딕" panose="020F0502020204030204"/>
            </a:endParaRPr>
          </a:p>
          <a:p>
            <a:endParaRPr lang="en-US" sz="900">
              <a:solidFill>
                <a:srgbClr val="595959"/>
              </a:solidFill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- Related Keywords:</a:t>
            </a:r>
            <a:endParaRPr lang="en-US" sz="900">
              <a:solidFill>
                <a:srgbClr val="595959"/>
              </a:solidFill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1. </a:t>
            </a:r>
            <a:r>
              <a:rPr lang="ko-KR" altLang="en-US" sz="900">
                <a:solidFill>
                  <a:srgbClr val="595959"/>
                </a:solidFill>
                <a:ea typeface="+mn-lt"/>
                <a:cs typeface="+mn-lt"/>
              </a:rPr>
              <a:t>자연어 \</a:t>
            </a:r>
            <a:r>
              <a:rPr lang="ko-KR" altLang="en-US" sz="900" err="1">
                <a:solidFill>
                  <a:srgbClr val="595959"/>
                </a:solidFill>
                <a:ea typeface="+mn-lt"/>
                <a:cs typeface="+mn-lt"/>
              </a:rPr>
              <a:t>n</a:t>
            </a:r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2. </a:t>
            </a:r>
            <a:r>
              <a:rPr lang="ko-KR" altLang="en-US" sz="900">
                <a:solidFill>
                  <a:srgbClr val="595959"/>
                </a:solidFill>
                <a:ea typeface="+mn-lt"/>
                <a:cs typeface="+mn-lt"/>
              </a:rPr>
              <a:t>언어모델 \</a:t>
            </a:r>
            <a:r>
              <a:rPr lang="ko-KR" altLang="en-US" sz="900" err="1">
                <a:solidFill>
                  <a:srgbClr val="595959"/>
                </a:solidFill>
                <a:ea typeface="+mn-lt"/>
                <a:cs typeface="+mn-lt"/>
              </a:rPr>
              <a:t>n</a:t>
            </a:r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3. AI \n4. </a:t>
            </a:r>
            <a:r>
              <a:rPr lang="ko-KR" altLang="en-US" sz="900" err="1">
                <a:solidFill>
                  <a:srgbClr val="595959"/>
                </a:solidFill>
                <a:ea typeface="+mn-lt"/>
                <a:cs typeface="+mn-lt"/>
              </a:rPr>
              <a:t>챗봇</a:t>
            </a:r>
            <a:br>
              <a:rPr lang="en-US" sz="900"/>
            </a:br>
            <a:endParaRPr lang="en-US" sz="900">
              <a:solidFill>
                <a:srgbClr val="595959"/>
              </a:solidFill>
              <a:ea typeface="맑은 고딕" panose="020F0502020204030204"/>
            </a:endParaRP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Now, extract keywords for the following document:</a:t>
            </a:r>
          </a:p>
          <a:p>
            <a:r>
              <a:rPr lang="en-US" sz="900">
                <a:solidFill>
                  <a:srgbClr val="595959"/>
                </a:solidFill>
                <a:ea typeface="+mn-lt"/>
                <a:cs typeface="+mn-lt"/>
              </a:rPr>
              <a:t>Document: {USER_QUERY}</a:t>
            </a:r>
          </a:p>
          <a:p>
            <a:endParaRPr lang="en-US" sz="900">
              <a:solidFill>
                <a:srgbClr val="595959"/>
              </a:solidFill>
              <a:ea typeface="맑은 고딕" panose="020F0502020204030204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03CBDF3B-FBF9-E83C-7A81-B6C96946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err="1">
                <a:ea typeface="맑은 고딕"/>
              </a:rPr>
              <a:t>Prompt</a:t>
            </a:r>
            <a:r>
              <a:rPr lang="ko-KR" altLang="en-US" sz="3000">
                <a:ea typeface="맑은 고딕"/>
              </a:rPr>
              <a:t> Engineering: </a:t>
            </a:r>
            <a:r>
              <a:rPr lang="ko-KR" altLang="en-US" sz="3000" err="1">
                <a:ea typeface="맑은 고딕"/>
              </a:rPr>
              <a:t>Prompt</a:t>
            </a:r>
            <a:r>
              <a:rPr lang="ko-KR" altLang="en-US" sz="3000">
                <a:ea typeface="맑은 고딕"/>
              </a:rPr>
              <a:t> </a:t>
            </a:r>
            <a:r>
              <a:rPr lang="ko-KR" altLang="en-US" sz="3000" err="1">
                <a:ea typeface="맑은 고딕"/>
              </a:rPr>
              <a:t>to</a:t>
            </a:r>
            <a:r>
              <a:rPr lang="ko-KR" altLang="en-US" sz="3000">
                <a:ea typeface="맑은 고딕"/>
              </a:rPr>
              <a:t> </a:t>
            </a:r>
            <a:r>
              <a:rPr lang="ko-KR" altLang="en-US" sz="3000" err="1">
                <a:ea typeface="맑은 고딕"/>
              </a:rPr>
              <a:t>Keyword</a:t>
            </a:r>
            <a:r>
              <a:rPr lang="ko-KR" altLang="en-US" sz="3000">
                <a:ea typeface="맑은 고딕"/>
              </a:rPr>
              <a:t> </a:t>
            </a:r>
            <a:r>
              <a:rPr lang="ko-KR" altLang="en-US" sz="3000" err="1">
                <a:ea typeface="맑은 고딕"/>
              </a:rPr>
              <a:t>Extraction</a:t>
            </a:r>
            <a:endParaRPr lang="ko-KR" altLang="en-US" sz="3000">
              <a:ea typeface="맑은 고딕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8171A-B5ED-F378-567F-B2A8F07104F4}"/>
              </a:ext>
            </a:extLst>
          </p:cNvPr>
          <p:cNvSpPr/>
          <p:nvPr/>
        </p:nvSpPr>
        <p:spPr>
          <a:xfrm>
            <a:off x="-4809986" y="1604629"/>
            <a:ext cx="4494325" cy="7753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3494A2-1D56-7DD8-999B-93993563C3C8}"/>
              </a:ext>
            </a:extLst>
          </p:cNvPr>
          <p:cNvSpPr txBox="1"/>
          <p:nvPr/>
        </p:nvSpPr>
        <p:spPr>
          <a:xfrm>
            <a:off x="-4719542" y="1827117"/>
            <a:ext cx="12011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ea typeface="맑은 고딕"/>
              </a:rPr>
              <a:t>Base-LLM</a:t>
            </a:r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D11461-6B42-19C8-4A91-A06C75B69DA5}"/>
              </a:ext>
            </a:extLst>
          </p:cNvPr>
          <p:cNvCxnSpPr/>
          <p:nvPr/>
        </p:nvCxnSpPr>
        <p:spPr>
          <a:xfrm flipH="1">
            <a:off x="-3451781" y="1701753"/>
            <a:ext cx="1136" cy="61760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308E386-5BE4-22E6-B75C-93218FFE307D}"/>
              </a:ext>
            </a:extLst>
          </p:cNvPr>
          <p:cNvSpPr txBox="1"/>
          <p:nvPr/>
        </p:nvSpPr>
        <p:spPr>
          <a:xfrm>
            <a:off x="-2668343" y="1805161"/>
            <a:ext cx="22923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Llama-3.2-3B-Instruct</a:t>
            </a:r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B6E8019-F7C2-C343-54A1-C69F797A32C9}"/>
              </a:ext>
            </a:extLst>
          </p:cNvPr>
          <p:cNvSpPr/>
          <p:nvPr/>
        </p:nvSpPr>
        <p:spPr>
          <a:xfrm>
            <a:off x="4157973" y="1781105"/>
            <a:ext cx="1962347" cy="48346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91440" indent="-91440">
              <a:buFont typeface="Arial" panose="020B0604020202020204" pitchFamily="34" charset="0"/>
              <a:buChar char="•"/>
            </a:pPr>
            <a:r>
              <a:rPr lang="en-US" sz="900" b="1">
                <a:solidFill>
                  <a:srgbClr val="000000"/>
                </a:solidFill>
                <a:ea typeface="맑은 고딕"/>
              </a:rPr>
              <a:t>LLM </a:t>
            </a:r>
            <a:r>
              <a:rPr lang="ko-KR" altLang="en-US" sz="900" b="1">
                <a:solidFill>
                  <a:srgbClr val="000000"/>
                </a:solidFill>
                <a:ea typeface="맑은 고딕"/>
              </a:rPr>
              <a:t>역할</a:t>
            </a:r>
            <a:r>
              <a:rPr lang="en-US" sz="900" b="1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900" b="1">
                <a:solidFill>
                  <a:srgbClr val="000000"/>
                </a:solidFill>
                <a:ea typeface="맑은 고딕"/>
              </a:rPr>
              <a:t>명시</a:t>
            </a:r>
            <a:br>
              <a:rPr lang="ko-KR" altLang="en-US" sz="900">
                <a:ea typeface="맑은 고딕"/>
              </a:rPr>
            </a:br>
            <a:r>
              <a:rPr lang="ko-KR" altLang="en-US" sz="900">
                <a:solidFill>
                  <a:srgbClr val="000000"/>
                </a:solidFill>
                <a:ea typeface="맑은 고딕"/>
              </a:rPr>
              <a:t>검색 엔진 기반 포맷에 맞춰 사용자 쿼리 기반 핵심 구문을 파악하여 추출하는 역할 부여</a:t>
            </a:r>
            <a:endParaRPr lang="ko-KR" sz="900"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 b="1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ko-KR" altLang="en-US" sz="900" b="1">
                <a:solidFill>
                  <a:srgbClr val="000000"/>
                </a:solidFill>
                <a:ea typeface="+mn-lt"/>
                <a:cs typeface="+mn-lt"/>
              </a:rPr>
              <a:t>가이드라인 제공</a:t>
            </a:r>
            <a:br>
              <a:rPr lang="ko-KR" altLang="en-US" sz="900">
                <a:ea typeface="맑은 고딕"/>
              </a:rPr>
            </a:br>
            <a:r>
              <a:rPr lang="ko-KR" altLang="en-US" sz="900">
                <a:solidFill>
                  <a:srgbClr val="000000"/>
                </a:solidFill>
                <a:ea typeface="맑은 고딕"/>
              </a:rPr>
              <a:t>뉴스 검색에 적합한 키워드의 특징(</a:t>
            </a:r>
            <a:r>
              <a:rPr lang="ko-KR" altLang="en-US" sz="900" err="1">
                <a:solidFill>
                  <a:srgbClr val="000000"/>
                </a:solidFill>
                <a:ea typeface="맑은 고딕"/>
              </a:rPr>
              <a:t>i.e</a:t>
            </a:r>
            <a:r>
              <a:rPr lang="ko-KR" altLang="en-US" sz="900">
                <a:solidFill>
                  <a:srgbClr val="000000"/>
                </a:solidFill>
                <a:ea typeface="맑은 고딕"/>
              </a:rPr>
              <a:t>. 고유명사 포함, 키워드 관련 유의어 생성 등) 및 결과물에 필수적으로 포함되어야 하는 내용 명시</a:t>
            </a:r>
          </a:p>
          <a:p>
            <a:endParaRPr lang="ko-KR" altLang="en-US" sz="900">
              <a:solidFill>
                <a:srgbClr val="000000"/>
              </a:solidFill>
              <a:ea typeface="+mn-lt"/>
              <a:cs typeface="+mn-lt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r>
              <a:rPr lang="en-US" altLang="ko-KR" sz="900" b="1">
                <a:solidFill>
                  <a:srgbClr val="000000"/>
                </a:solidFill>
                <a:ea typeface="+mn-lt"/>
                <a:cs typeface="+mn-lt"/>
              </a:rPr>
              <a:t>One-shot</a:t>
            </a:r>
            <a:r>
              <a:rPr lang="ko-KR" altLang="en-US" sz="900" b="1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900" b="1">
                <a:solidFill>
                  <a:srgbClr val="000000"/>
                </a:solidFill>
                <a:ea typeface="+mn-lt"/>
                <a:cs typeface="+mn-lt"/>
              </a:rPr>
              <a:t>Learning</a:t>
            </a:r>
            <a:br>
              <a:rPr lang="ko-KR" altLang="en-US" sz="900">
                <a:ea typeface="맑은 고딕"/>
              </a:rPr>
            </a:br>
            <a:r>
              <a:rPr lang="ko-KR" altLang="en-US" sz="900">
                <a:solidFill>
                  <a:srgbClr val="000000"/>
                </a:solidFill>
                <a:ea typeface="맑은 고딕"/>
              </a:rPr>
              <a:t>사용자의 쿼리 기반 핵심 구문 및 관련 동의어를 추출한 </a:t>
            </a:r>
            <a:r>
              <a:rPr lang="ko-KR" altLang="en-US" sz="900" err="1">
                <a:solidFill>
                  <a:srgbClr val="000000"/>
                </a:solidFill>
                <a:ea typeface="맑은 고딕"/>
              </a:rPr>
              <a:t>Key</a:t>
            </a:r>
            <a:r>
              <a:rPr lang="ko-KR" altLang="en-US" sz="900">
                <a:solidFill>
                  <a:srgbClr val="000000"/>
                </a:solidFill>
                <a:ea typeface="맑은 고딕"/>
              </a:rPr>
              <a:t> </a:t>
            </a:r>
            <a:r>
              <a:rPr lang="ko-KR" altLang="en-US" sz="900" err="1">
                <a:solidFill>
                  <a:srgbClr val="000000"/>
                </a:solidFill>
                <a:ea typeface="맑은 고딕"/>
              </a:rPr>
              <a:t>Phrases를</a:t>
            </a:r>
            <a:r>
              <a:rPr lang="ko-KR" altLang="en-US" sz="900">
                <a:solidFill>
                  <a:srgbClr val="000000"/>
                </a:solidFill>
                <a:ea typeface="맑은 고딕"/>
              </a:rPr>
              <a:t> 숫자 리스트로 제공할 수 있도록 예시 제공</a:t>
            </a: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  <a:p>
            <a:pPr marL="91440" indent="-91440">
              <a:buFont typeface="Arial" panose="020B0604020202020204" pitchFamily="34" charset="0"/>
              <a:buChar char="•"/>
            </a:pPr>
            <a:endParaRPr lang="ko-KR" altLang="en-US" sz="90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5A44B88-FC90-BE7B-AEB6-AA5A0E19625D}"/>
              </a:ext>
            </a:extLst>
          </p:cNvPr>
          <p:cNvSpPr/>
          <p:nvPr/>
        </p:nvSpPr>
        <p:spPr>
          <a:xfrm>
            <a:off x="429296" y="2073723"/>
            <a:ext cx="3582779" cy="679294"/>
          </a:xfrm>
          <a:prstGeom prst="rect">
            <a:avLst/>
          </a:prstGeom>
          <a:solidFill>
            <a:srgbClr val="FFF2CC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A098E76-E832-EE7E-408C-CC5BBA456AFB}"/>
              </a:ext>
            </a:extLst>
          </p:cNvPr>
          <p:cNvSpPr txBox="1"/>
          <p:nvPr/>
        </p:nvSpPr>
        <p:spPr>
          <a:xfrm>
            <a:off x="4183398" y="4517792"/>
            <a:ext cx="193611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" indent="-91440">
              <a:buFont typeface="Arial"/>
              <a:buChar char="•"/>
            </a:pPr>
            <a:r>
              <a:rPr lang="en-US" sz="900" b="1">
                <a:solidFill>
                  <a:srgbClr val="000000"/>
                </a:solidFill>
                <a:latin typeface="맑은 고딕"/>
                <a:ea typeface="맑은 고딕" panose="020F0502020204030204"/>
              </a:rPr>
              <a:t>User Query</a:t>
            </a:r>
            <a:r>
              <a:rPr lang="en-US" sz="900">
                <a:solidFill>
                  <a:srgbClr val="000000"/>
                </a:solidFill>
                <a:latin typeface="맑은 고딕"/>
                <a:ea typeface="맑은 고딕" panose="020F0502020204030204"/>
              </a:rPr>
              <a:t>: </a:t>
            </a:r>
            <a:br>
              <a:rPr lang="en-US" sz="900">
                <a:ea typeface="+mn-lt"/>
                <a:cs typeface="+mn-lt"/>
              </a:rPr>
            </a:b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"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최근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AI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업계에서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비디오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생성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모델이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뭐가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있을까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?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그리고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그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br>
              <a:rPr lang="en-US" altLang="ko-KR" sz="900">
                <a:latin typeface="맑은 고딕"/>
                <a:ea typeface="맑은 고딕"/>
                <a:cs typeface="+mn-lt"/>
              </a:rPr>
            </a:b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모델들의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성능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비교는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어떻게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br>
              <a:rPr lang="en-US" altLang="ko-KR" sz="900">
                <a:latin typeface="맑은 고딕"/>
                <a:ea typeface="맑은 고딕"/>
                <a:cs typeface="+mn-lt"/>
              </a:rPr>
            </a:b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되고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앞으로의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전망은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어때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?</a:t>
            </a:r>
            <a:r>
              <a:rPr lang="en-US" sz="10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"</a:t>
            </a:r>
            <a:br>
              <a:rPr lang="en-US" sz="1000">
                <a:ea typeface="+mn-lt"/>
                <a:cs typeface="+mn-lt"/>
              </a:rPr>
            </a:br>
            <a:endParaRPr lang="en-US" sz="1000">
              <a:solidFill>
                <a:srgbClr val="000000"/>
              </a:solidFill>
              <a:latin typeface="맑은 고딕"/>
              <a:ea typeface="맑은 고딕" panose="020F0502020204030204"/>
            </a:endParaRPr>
          </a:p>
          <a:p>
            <a:pPr marL="91440" indent="-91440">
              <a:buFont typeface="Arial"/>
              <a:buChar char="•"/>
            </a:pPr>
            <a:r>
              <a:rPr lang="en-US" sz="900" b="1">
                <a:solidFill>
                  <a:srgbClr val="000000"/>
                </a:solidFill>
                <a:latin typeface="맑은 고딕"/>
                <a:ea typeface="맑은 고딕" panose="020F0502020204030204"/>
              </a:rPr>
              <a:t>Output:</a:t>
            </a:r>
            <a:br>
              <a:rPr lang="en-US" sz="900" b="1">
                <a:latin typeface="맑은 고딕"/>
                <a:ea typeface="맑은 고딕" panose="020F0502020204030204"/>
              </a:rPr>
            </a:br>
            <a:r>
              <a:rPr lang="en-US" sz="900">
                <a:ea typeface="맑은 고딕"/>
              </a:rPr>
              <a:t>1. AI </a:t>
            </a:r>
            <a:r>
              <a:rPr lang="ko-KR" altLang="en-US" sz="900">
                <a:ea typeface="맑은 고딕"/>
              </a:rPr>
              <a:t>비디오</a:t>
            </a:r>
            <a:r>
              <a:rPr lang="en-US" sz="900">
                <a:ea typeface="맑은 고딕"/>
              </a:rPr>
              <a:t> </a:t>
            </a:r>
            <a:r>
              <a:rPr lang="ko-KR" altLang="en-US" sz="900">
                <a:ea typeface="맑은 고딕"/>
              </a:rPr>
              <a:t>생성</a:t>
            </a:r>
            <a:r>
              <a:rPr lang="en-US" sz="900">
                <a:ea typeface="맑은 고딕"/>
              </a:rPr>
              <a:t> </a:t>
            </a:r>
            <a:r>
              <a:rPr lang="ko-KR" altLang="en-US" sz="900">
                <a:ea typeface="맑은 고딕"/>
              </a:rPr>
              <a:t>모델</a:t>
            </a:r>
            <a:r>
              <a:rPr lang="en-US" sz="900">
                <a:ea typeface="맑은 고딕"/>
              </a:rPr>
              <a:t> </a:t>
            </a:r>
            <a:r>
              <a:rPr lang="ko-KR" altLang="en-US" sz="900">
                <a:ea typeface="맑은 고딕"/>
              </a:rPr>
              <a:t>전망</a:t>
            </a:r>
            <a:br>
              <a:rPr lang="en-US" sz="900">
                <a:ea typeface="맑은 고딕"/>
              </a:rPr>
            </a:br>
            <a:r>
              <a:rPr lang="ko-KR" altLang="en-US" sz="900">
                <a:ea typeface="맑은 고딕"/>
              </a:rPr>
              <a:t>2. 최근 비디오 생성 모델 성능</a:t>
            </a:r>
            <a:br>
              <a:rPr lang="ko-KR" altLang="en-US" sz="900">
                <a:ea typeface="맑은 고딕"/>
              </a:rPr>
            </a:br>
            <a:r>
              <a:rPr lang="ko-KR" altLang="en-US" sz="900">
                <a:ea typeface="맑은 고딕"/>
              </a:rPr>
              <a:t>3. AI 비디오 생성 모델 최신 동향</a:t>
            </a:r>
            <a:br>
              <a:rPr lang="ko-KR" altLang="en-US" sz="900">
                <a:ea typeface="맑은 고딕"/>
              </a:rPr>
            </a:br>
            <a:r>
              <a:rPr lang="ko-KR" altLang="en-US" sz="900">
                <a:ea typeface="맑은 고딕"/>
              </a:rPr>
              <a:t>4. 비디오 생성 모델 성능 향상 전망</a:t>
            </a:r>
          </a:p>
        </p:txBody>
      </p:sp>
      <p:pic>
        <p:nvPicPr>
          <p:cNvPr id="27" name="Picture 26" descr="A cartoon of a llama&#10;&#10;AI-generated content may be incorrect.">
            <a:extLst>
              <a:ext uri="{FF2B5EF4-FFF2-40B4-BE49-F238E27FC236}">
                <a16:creationId xmlns:a16="http://schemas.microsoft.com/office/drawing/2014/main" id="{AF0F69B2-4A61-E3ED-B5CB-359FDFCCD5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65" t="6203" r="329" b="329"/>
          <a:stretch/>
        </p:blipFill>
        <p:spPr>
          <a:xfrm>
            <a:off x="-3287872" y="1699926"/>
            <a:ext cx="619507" cy="57110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FF5761E-B895-106E-C968-483B76137AE1}"/>
              </a:ext>
            </a:extLst>
          </p:cNvPr>
          <p:cNvSpPr/>
          <p:nvPr/>
        </p:nvSpPr>
        <p:spPr>
          <a:xfrm>
            <a:off x="396782" y="1356244"/>
            <a:ext cx="11480770" cy="3653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0000"/>
                </a:solidFill>
                <a:ea typeface="맑은 고딕"/>
              </a:rPr>
              <a:t>Base LLM Model : Llama-3.2-3B-Instruct (</a:t>
            </a:r>
            <a:r>
              <a:rPr lang="en-US" altLang="ko-KR">
                <a:solidFill>
                  <a:srgbClr val="000000"/>
                </a:solidFill>
                <a:ea typeface="맑은 고딕"/>
              </a:rPr>
              <a:t>Quantized Model)</a:t>
            </a:r>
            <a:endParaRPr lang="ko-KR" altLang="en-US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12658784-20E4-3CDC-7891-8D09489FC331}"/>
              </a:ext>
            </a:extLst>
          </p:cNvPr>
          <p:cNvSpPr/>
          <p:nvPr/>
        </p:nvSpPr>
        <p:spPr>
          <a:xfrm>
            <a:off x="12358631" y="-1382083"/>
            <a:ext cx="4763470" cy="1935977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ea typeface="맑은 고딕"/>
              </a:rPr>
              <a:t>(대본) Llama-3.2-3B-Instruct 선정 이유</a:t>
            </a:r>
          </a:p>
          <a:p>
            <a:pPr marL="285750" indent="-285750" algn="ctr">
              <a:buFont typeface="Calibri"/>
              <a:buChar char="-"/>
            </a:pPr>
            <a:r>
              <a:rPr lang="ko-KR" altLang="en-US">
                <a:ea typeface="맑은 고딕"/>
              </a:rPr>
              <a:t>LMS , </a:t>
            </a:r>
            <a:r>
              <a:rPr lang="ko-KR" altLang="en-US" err="1">
                <a:ea typeface="맑은 고딕"/>
              </a:rPr>
              <a:t>Colab</a:t>
            </a:r>
            <a:r>
              <a:rPr lang="ko-KR" altLang="en-US">
                <a:ea typeface="맑은 고딕"/>
              </a:rPr>
              <a:t> 환경에서의 원활한 작동을 위해 비교적 경량화 모델인 양자화 모델 활용</a:t>
            </a:r>
          </a:p>
          <a:p>
            <a:pPr marL="285750" indent="-285750" algn="ctr">
              <a:buFont typeface="Calibri"/>
              <a:buChar char="-"/>
            </a:pPr>
            <a:r>
              <a:rPr lang="ko-KR" altLang="en-US" err="1">
                <a:ea typeface="맑은 고딕"/>
              </a:rPr>
              <a:t>Prompt</a:t>
            </a:r>
            <a:r>
              <a:rPr lang="ko-KR" altLang="en-US">
                <a:ea typeface="맑은 고딕"/>
              </a:rPr>
              <a:t> Engineering에 비교적 성능이 좋은 Chatbot 기반의 </a:t>
            </a:r>
            <a:r>
              <a:rPr lang="ko-KR" altLang="en-US" err="1">
                <a:ea typeface="맑은 고딕"/>
              </a:rPr>
              <a:t>Instruct</a:t>
            </a:r>
            <a:r>
              <a:rPr lang="ko-KR" altLang="en-US">
                <a:ea typeface="맑은 고딕"/>
              </a:rPr>
              <a:t> 모델 활용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2F77D5-969D-F740-1C67-7CAB2E961C71}"/>
              </a:ext>
            </a:extLst>
          </p:cNvPr>
          <p:cNvSpPr txBox="1"/>
          <p:nvPr/>
        </p:nvSpPr>
        <p:spPr>
          <a:xfrm>
            <a:off x="397460" y="1782427"/>
            <a:ext cx="32391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맑은 고딕"/>
              </a:rPr>
              <a:t>Step 1: Prompt for Key Phrases Extraction</a:t>
            </a:r>
            <a:endParaRPr lang="en-US" sz="120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8E12841-1421-0EB1-5805-E3F655C02D46}"/>
              </a:ext>
            </a:extLst>
          </p:cNvPr>
          <p:cNvSpPr txBox="1"/>
          <p:nvPr/>
        </p:nvSpPr>
        <p:spPr>
          <a:xfrm>
            <a:off x="6249981" y="1782427"/>
            <a:ext cx="323917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맑은 고딕"/>
              </a:rPr>
              <a:t>Step 2: Prompt for Keywords Extraction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E31463-B2F1-B0C7-91AC-30F4BB915DBF}"/>
              </a:ext>
            </a:extLst>
          </p:cNvPr>
          <p:cNvCxnSpPr/>
          <p:nvPr/>
        </p:nvCxnSpPr>
        <p:spPr>
          <a:xfrm>
            <a:off x="4278407" y="4233539"/>
            <a:ext cx="1719170" cy="23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010582A-DE46-4788-3F34-03C9F3FA7E58}"/>
              </a:ext>
            </a:extLst>
          </p:cNvPr>
          <p:cNvSpPr txBox="1"/>
          <p:nvPr/>
        </p:nvSpPr>
        <p:spPr>
          <a:xfrm>
            <a:off x="4542692" y="4269483"/>
            <a:ext cx="11876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ea typeface="맑은 고딕"/>
              </a:rPr>
              <a:t>&lt;</a:t>
            </a:r>
            <a:r>
              <a:rPr lang="en-US" altLang="ko-KR" sz="1000" b="1" err="1">
                <a:ea typeface="맑은 고딕"/>
              </a:rPr>
              <a:t>실행</a:t>
            </a:r>
            <a:r>
              <a:rPr lang="en-US" altLang="ko-KR" sz="1000" b="1">
                <a:ea typeface="맑은 고딕"/>
              </a:rPr>
              <a:t> </a:t>
            </a:r>
            <a:r>
              <a:rPr lang="en-US" altLang="ko-KR" sz="1000" b="1" err="1">
                <a:ea typeface="맑은 고딕"/>
              </a:rPr>
              <a:t>결과</a:t>
            </a:r>
            <a:r>
              <a:rPr lang="en-US" altLang="ko-KR" sz="1000" b="1">
                <a:ea typeface="맑은 고딕"/>
              </a:rPr>
              <a:t>&gt;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B07A74D-08D4-3117-4FDF-61C684DABB89}"/>
              </a:ext>
            </a:extLst>
          </p:cNvPr>
          <p:cNvSpPr/>
          <p:nvPr/>
        </p:nvSpPr>
        <p:spPr>
          <a:xfrm>
            <a:off x="-3289274" y="3243494"/>
            <a:ext cx="2740244" cy="3615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Calibri"/>
              <a:buChar char="-"/>
            </a:pPr>
            <a:endParaRPr lang="en-US">
              <a:ea typeface="맑은 고딕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9881EDD-1DCC-A568-9091-B445529F966B}"/>
              </a:ext>
            </a:extLst>
          </p:cNvPr>
          <p:cNvSpPr/>
          <p:nvPr/>
        </p:nvSpPr>
        <p:spPr>
          <a:xfrm>
            <a:off x="425638" y="2778482"/>
            <a:ext cx="3572059" cy="1815275"/>
          </a:xfrm>
          <a:prstGeom prst="rect">
            <a:avLst/>
          </a:prstGeom>
          <a:solidFill>
            <a:srgbClr val="FFF2CC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C1F07BE-ACE5-93CB-6657-E972CB93EEE2}"/>
              </a:ext>
            </a:extLst>
          </p:cNvPr>
          <p:cNvCxnSpPr/>
          <p:nvPr/>
        </p:nvCxnSpPr>
        <p:spPr>
          <a:xfrm flipV="1">
            <a:off x="3980681" y="3514222"/>
            <a:ext cx="289405" cy="213479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128A809-A436-9BED-D54B-448C88ED2406}"/>
              </a:ext>
            </a:extLst>
          </p:cNvPr>
          <p:cNvSpPr txBox="1"/>
          <p:nvPr/>
        </p:nvSpPr>
        <p:spPr>
          <a:xfrm>
            <a:off x="3245489" y="7064507"/>
            <a:ext cx="2743200" cy="175432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['AI</a:t>
            </a:r>
            <a:r>
              <a:rPr lang="en-US" altLang="ko-KR"/>
              <a:t> </a:t>
            </a:r>
            <a:r>
              <a:rPr lang="ko-KR" altLang="en-US"/>
              <a:t>비디오</a:t>
            </a:r>
            <a:r>
              <a:rPr lang="en-US" altLang="ko-KR"/>
              <a:t> </a:t>
            </a:r>
            <a:r>
              <a:rPr lang="ko-KR" altLang="en-US"/>
              <a:t>생성</a:t>
            </a:r>
            <a:r>
              <a:rPr lang="en-US" altLang="ko-KR"/>
              <a:t> </a:t>
            </a:r>
            <a:r>
              <a:rPr lang="ko-KR" altLang="en-US"/>
              <a:t>모델</a:t>
            </a:r>
            <a:r>
              <a:rPr lang="en-US" altLang="ko-KR"/>
              <a:t> </a:t>
            </a:r>
            <a:r>
              <a:rPr lang="ko-KR" altLang="en-US"/>
              <a:t>전망</a:t>
            </a:r>
            <a:r>
              <a:rPr lang="en-US"/>
              <a:t>', '</a:t>
            </a:r>
            <a:r>
              <a:rPr lang="ko-KR" altLang="en-US"/>
              <a:t>최근</a:t>
            </a:r>
            <a:r>
              <a:rPr lang="en-US" altLang="ko-KR"/>
              <a:t> </a:t>
            </a:r>
            <a:r>
              <a:rPr lang="ko-KR" altLang="en-US"/>
              <a:t>비디오</a:t>
            </a:r>
            <a:r>
              <a:rPr lang="en-US" altLang="ko-KR"/>
              <a:t> </a:t>
            </a:r>
            <a:r>
              <a:rPr lang="ko-KR" altLang="en-US"/>
              <a:t>생성</a:t>
            </a:r>
            <a:r>
              <a:rPr lang="en-US" altLang="ko-KR"/>
              <a:t> </a:t>
            </a:r>
            <a:r>
              <a:rPr lang="ko-KR" altLang="en-US"/>
              <a:t>모델</a:t>
            </a:r>
            <a:r>
              <a:rPr lang="en-US" altLang="ko-KR"/>
              <a:t> </a:t>
            </a:r>
            <a:r>
              <a:rPr lang="ko-KR" altLang="en-US"/>
              <a:t>성능</a:t>
            </a:r>
            <a:r>
              <a:rPr lang="en-US"/>
              <a:t>', 'AI</a:t>
            </a:r>
            <a:r>
              <a:rPr lang="en-US" altLang="ko-KR"/>
              <a:t> </a:t>
            </a:r>
            <a:r>
              <a:rPr lang="ko-KR" altLang="en-US"/>
              <a:t>비디오</a:t>
            </a:r>
            <a:r>
              <a:rPr lang="en-US" altLang="ko-KR"/>
              <a:t> </a:t>
            </a:r>
            <a:r>
              <a:rPr lang="ko-KR" altLang="en-US"/>
              <a:t>생성</a:t>
            </a:r>
            <a:r>
              <a:rPr lang="en-US" altLang="ko-KR"/>
              <a:t> </a:t>
            </a:r>
            <a:r>
              <a:rPr lang="ko-KR" altLang="en-US"/>
              <a:t>모델</a:t>
            </a:r>
            <a:r>
              <a:rPr lang="en-US" altLang="ko-KR"/>
              <a:t> </a:t>
            </a:r>
            <a:r>
              <a:rPr lang="ko-KR" altLang="en-US"/>
              <a:t>최신</a:t>
            </a:r>
            <a:r>
              <a:rPr lang="en-US" altLang="ko-KR"/>
              <a:t> </a:t>
            </a:r>
            <a:r>
              <a:rPr lang="ko-KR" altLang="en-US"/>
              <a:t>동향</a:t>
            </a:r>
            <a:r>
              <a:rPr lang="en-US"/>
              <a:t>', '</a:t>
            </a:r>
            <a:r>
              <a:rPr lang="ko-KR" altLang="en-US"/>
              <a:t>비디오</a:t>
            </a:r>
            <a:r>
              <a:rPr lang="en-US" altLang="ko-KR"/>
              <a:t> </a:t>
            </a:r>
            <a:r>
              <a:rPr lang="ko-KR" altLang="en-US"/>
              <a:t>생성</a:t>
            </a:r>
            <a:r>
              <a:rPr lang="en-US" altLang="ko-KR"/>
              <a:t> </a:t>
            </a:r>
            <a:r>
              <a:rPr lang="ko-KR" altLang="en-US"/>
              <a:t>모델</a:t>
            </a:r>
            <a:r>
              <a:rPr lang="en-US" altLang="ko-KR"/>
              <a:t> </a:t>
            </a:r>
            <a:r>
              <a:rPr lang="ko-KR" altLang="en-US"/>
              <a:t>성능</a:t>
            </a:r>
            <a:r>
              <a:rPr lang="en-US" altLang="ko-KR"/>
              <a:t> </a:t>
            </a:r>
            <a:r>
              <a:rPr lang="ko-KR" altLang="en-US"/>
              <a:t>향상</a:t>
            </a:r>
            <a:r>
              <a:rPr lang="en-US" altLang="ko-KR"/>
              <a:t> </a:t>
            </a:r>
            <a:r>
              <a:rPr lang="ko-KR" altLang="en-US"/>
              <a:t>전망</a:t>
            </a:r>
            <a:r>
              <a:rPr lang="en-US"/>
              <a:t> ']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79D9B66-91F6-DAB5-8950-1DBDFA6C66FC}"/>
              </a:ext>
            </a:extLst>
          </p:cNvPr>
          <p:cNvSpPr/>
          <p:nvPr/>
        </p:nvSpPr>
        <p:spPr>
          <a:xfrm>
            <a:off x="6273904" y="3052581"/>
            <a:ext cx="3450064" cy="723381"/>
          </a:xfrm>
          <a:prstGeom prst="rect">
            <a:avLst/>
          </a:prstGeom>
          <a:solidFill>
            <a:srgbClr val="FFF2CC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E24AF878-1579-D2A8-B8E2-101C8A5183A2}"/>
              </a:ext>
            </a:extLst>
          </p:cNvPr>
          <p:cNvCxnSpPr/>
          <p:nvPr/>
        </p:nvCxnSpPr>
        <p:spPr>
          <a:xfrm flipV="1">
            <a:off x="4002284" y="1889199"/>
            <a:ext cx="281688" cy="425900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D5B7D270-C873-3D04-ECB3-424FEA32AAA0}"/>
              </a:ext>
            </a:extLst>
          </p:cNvPr>
          <p:cNvCxnSpPr/>
          <p:nvPr/>
        </p:nvCxnSpPr>
        <p:spPr>
          <a:xfrm flipV="1">
            <a:off x="4001435" y="2565983"/>
            <a:ext cx="263868" cy="812355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CFF82C65-598F-B2BE-C865-D59A3167A7A2}"/>
              </a:ext>
            </a:extLst>
          </p:cNvPr>
          <p:cNvSpPr txBox="1"/>
          <p:nvPr/>
        </p:nvSpPr>
        <p:spPr>
          <a:xfrm>
            <a:off x="9918688" y="4834094"/>
            <a:ext cx="193611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91440" indent="-91440">
              <a:buFont typeface="Arial"/>
              <a:buChar char="•"/>
            </a:pPr>
            <a:r>
              <a:rPr lang="en-US" sz="900" b="1">
                <a:solidFill>
                  <a:srgbClr val="000000"/>
                </a:solidFill>
                <a:latin typeface="맑은 고딕"/>
                <a:ea typeface="맑은 고딕" panose="020F0502020204030204"/>
              </a:rPr>
              <a:t>User Query</a:t>
            </a:r>
            <a:r>
              <a:rPr lang="en-US" sz="900">
                <a:solidFill>
                  <a:srgbClr val="000000"/>
                </a:solidFill>
                <a:latin typeface="맑은 고딕"/>
                <a:ea typeface="맑은 고딕" panose="020F0502020204030204"/>
              </a:rPr>
              <a:t>: </a:t>
            </a:r>
            <a:br>
              <a:rPr lang="en-US" sz="900">
                <a:ea typeface="+mn-lt"/>
                <a:cs typeface="+mn-lt"/>
              </a:rPr>
            </a:b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"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최근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AI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업계에서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비디오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생성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모델이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뭐가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있을까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?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그리고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그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br>
              <a:rPr lang="en-US" altLang="ko-KR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</a:b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모델들의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성능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비교는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어떻게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br>
              <a:rPr lang="en-US" altLang="ko-KR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</a:b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되고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,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앞으로의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전망은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 </a:t>
            </a:r>
            <a:r>
              <a:rPr lang="ko-KR" altLang="en-US" sz="900">
                <a:solidFill>
                  <a:srgbClr val="000000"/>
                </a:solidFill>
                <a:latin typeface="맑은 고딕"/>
                <a:ea typeface="맑은 고딕"/>
                <a:cs typeface="+mn-lt"/>
              </a:rPr>
              <a:t>어때</a:t>
            </a:r>
            <a:r>
              <a:rPr lang="en-US" sz="900">
                <a:solidFill>
                  <a:srgbClr val="000000"/>
                </a:solidFill>
                <a:latin typeface="맑은 고딕"/>
                <a:ea typeface="+mn-lt"/>
                <a:cs typeface="+mn-lt"/>
              </a:rPr>
              <a:t>?"</a:t>
            </a:r>
            <a:br>
              <a:rPr lang="en-US" sz="900">
                <a:ea typeface="+mn-lt"/>
                <a:cs typeface="+mn-lt"/>
              </a:rPr>
            </a:br>
            <a:endParaRPr lang="en-US" sz="900">
              <a:solidFill>
                <a:srgbClr val="000000"/>
              </a:solidFill>
              <a:latin typeface="맑은 고딕"/>
              <a:ea typeface="맑은 고딕" panose="020F0502020204030204"/>
            </a:endParaRPr>
          </a:p>
          <a:p>
            <a:pPr marL="91440" indent="-91440">
              <a:buFont typeface="Arial"/>
              <a:buChar char="•"/>
            </a:pPr>
            <a:r>
              <a:rPr lang="en-US" sz="900" b="1">
                <a:solidFill>
                  <a:srgbClr val="000000"/>
                </a:solidFill>
                <a:latin typeface="맑은 고딕"/>
                <a:ea typeface="맑은 고딕" panose="020F0502020204030204"/>
              </a:rPr>
              <a:t>Output:</a:t>
            </a:r>
            <a:br>
              <a:rPr lang="en-US" sz="900" b="1">
                <a:solidFill>
                  <a:srgbClr val="000000"/>
                </a:solidFill>
                <a:latin typeface="맑은 고딕"/>
                <a:ea typeface="맑은 고딕" panose="020F0502020204030204"/>
              </a:rPr>
            </a:br>
            <a:r>
              <a:rPr lang="en-US" sz="900">
                <a:ea typeface="맑은 고딕"/>
              </a:rPr>
              <a:t>['</a:t>
            </a:r>
            <a:r>
              <a:rPr lang="ko-KR" altLang="en-US" sz="900">
                <a:ea typeface="맑은 고딕"/>
              </a:rPr>
              <a:t>비디오</a:t>
            </a:r>
            <a:r>
              <a:rPr lang="en-US" sz="900">
                <a:ea typeface="맑은 고딕"/>
              </a:rPr>
              <a:t>', '</a:t>
            </a:r>
            <a:r>
              <a:rPr lang="ko-KR" altLang="en-US" sz="900">
                <a:ea typeface="맑은 고딕"/>
              </a:rPr>
              <a:t>생성</a:t>
            </a:r>
            <a:r>
              <a:rPr lang="en-US" sz="900">
                <a:ea typeface="맑은 고딕"/>
              </a:rPr>
              <a:t>', '</a:t>
            </a:r>
            <a:r>
              <a:rPr lang="ko-KR" altLang="en-US" sz="900">
                <a:ea typeface="맑은 고딕"/>
              </a:rPr>
              <a:t>모델</a:t>
            </a:r>
            <a:r>
              <a:rPr lang="en-US" sz="900">
                <a:ea typeface="맑은 고딕"/>
              </a:rPr>
              <a:t>', '</a:t>
            </a:r>
            <a:r>
              <a:rPr lang="ko-KR" altLang="en-US" sz="900">
                <a:ea typeface="맑은 고딕"/>
              </a:rPr>
              <a:t>성능</a:t>
            </a:r>
            <a:r>
              <a:rPr lang="en-US" sz="900">
                <a:ea typeface="맑은 고딕"/>
              </a:rPr>
              <a:t>', '</a:t>
            </a:r>
            <a:r>
              <a:rPr lang="ko-KR" altLang="en-US" sz="900">
                <a:ea typeface="맑은 고딕"/>
              </a:rPr>
              <a:t>전망</a:t>
            </a:r>
            <a:r>
              <a:rPr lang="en-US" sz="900">
                <a:ea typeface="맑은 고딕"/>
              </a:rPr>
              <a:t>', 'AI', '</a:t>
            </a:r>
            <a:r>
              <a:rPr lang="ko-KR" altLang="en-US" sz="900">
                <a:ea typeface="맑은 고딕"/>
              </a:rPr>
              <a:t>컴퓨터</a:t>
            </a:r>
            <a:r>
              <a:rPr lang="en-US" sz="900">
                <a:ea typeface="맑은 고딕"/>
              </a:rPr>
              <a:t>', '</a:t>
            </a:r>
            <a:r>
              <a:rPr lang="ko-KR" altLang="en-US" sz="900">
                <a:ea typeface="맑은 고딕"/>
              </a:rPr>
              <a:t>화면</a:t>
            </a:r>
            <a:r>
              <a:rPr lang="en-US" sz="900">
                <a:ea typeface="맑은 고딕"/>
              </a:rPr>
              <a:t>', </a:t>
            </a:r>
            <a:br>
              <a:rPr lang="en-US" sz="900">
                <a:ea typeface="맑은 고딕"/>
              </a:rPr>
            </a:br>
            <a:r>
              <a:rPr lang="en-US" sz="900">
                <a:ea typeface="맑은 고딕"/>
              </a:rPr>
              <a:t>'</a:t>
            </a:r>
            <a:r>
              <a:rPr lang="ko-KR" altLang="en-US" sz="900">
                <a:ea typeface="맑은 고딕"/>
              </a:rPr>
              <a:t>영상</a:t>
            </a:r>
            <a:r>
              <a:rPr lang="en-US" sz="900">
                <a:ea typeface="맑은 고딕"/>
              </a:rPr>
              <a:t>', '</a:t>
            </a:r>
            <a:r>
              <a:rPr lang="ko-KR" altLang="en-US" sz="900">
                <a:ea typeface="맑은 고딕"/>
              </a:rPr>
              <a:t>인공지능</a:t>
            </a:r>
            <a:r>
              <a:rPr lang="en-US" sz="900">
                <a:ea typeface="맑은 고딕"/>
              </a:rPr>
              <a:t>']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3EE9492-2F9F-14ED-B746-EFD2BFC831B1}"/>
              </a:ext>
            </a:extLst>
          </p:cNvPr>
          <p:cNvSpPr/>
          <p:nvPr/>
        </p:nvSpPr>
        <p:spPr>
          <a:xfrm>
            <a:off x="6278413" y="1973083"/>
            <a:ext cx="3450065" cy="997806"/>
          </a:xfrm>
          <a:prstGeom prst="rect">
            <a:avLst/>
          </a:prstGeom>
          <a:solidFill>
            <a:srgbClr val="FFF2CC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A5946E6-7A3D-E2BA-16CE-312C2D5812E1}"/>
              </a:ext>
            </a:extLst>
          </p:cNvPr>
          <p:cNvSpPr/>
          <p:nvPr/>
        </p:nvSpPr>
        <p:spPr>
          <a:xfrm>
            <a:off x="6255017" y="3859834"/>
            <a:ext cx="3464442" cy="2106906"/>
          </a:xfrm>
          <a:prstGeom prst="rect">
            <a:avLst/>
          </a:prstGeom>
          <a:solidFill>
            <a:srgbClr val="FFF2CC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B3A18C5-D29A-86BC-5293-9DFEDA7C387B}"/>
              </a:ext>
            </a:extLst>
          </p:cNvPr>
          <p:cNvCxnSpPr>
            <a:cxnSpLocks/>
          </p:cNvCxnSpPr>
          <p:nvPr/>
        </p:nvCxnSpPr>
        <p:spPr>
          <a:xfrm flipV="1">
            <a:off x="9723197" y="1988735"/>
            <a:ext cx="289855" cy="462482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F218682E-046F-86D0-0CF9-3D0187B81A3D}"/>
              </a:ext>
            </a:extLst>
          </p:cNvPr>
          <p:cNvCxnSpPr>
            <a:cxnSpLocks/>
          </p:cNvCxnSpPr>
          <p:nvPr/>
        </p:nvCxnSpPr>
        <p:spPr>
          <a:xfrm flipV="1">
            <a:off x="9714178" y="2908885"/>
            <a:ext cx="284496" cy="430581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56B040ED-546D-4B84-07F1-45CF60034975}"/>
              </a:ext>
            </a:extLst>
          </p:cNvPr>
          <p:cNvCxnSpPr>
            <a:cxnSpLocks/>
          </p:cNvCxnSpPr>
          <p:nvPr/>
        </p:nvCxnSpPr>
        <p:spPr>
          <a:xfrm flipV="1">
            <a:off x="9732214" y="3686114"/>
            <a:ext cx="265611" cy="1159317"/>
          </a:xfrm>
          <a:prstGeom prst="bentConnector3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864EB83-BD1A-24AA-E9E2-11F7E8139AD3}"/>
              </a:ext>
            </a:extLst>
          </p:cNvPr>
          <p:cNvCxnSpPr>
            <a:cxnSpLocks/>
          </p:cNvCxnSpPr>
          <p:nvPr/>
        </p:nvCxnSpPr>
        <p:spPr>
          <a:xfrm>
            <a:off x="10009188" y="4509261"/>
            <a:ext cx="1719170" cy="235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6BD9F3F-AFB7-E52D-1478-3F8469D9D643}"/>
              </a:ext>
            </a:extLst>
          </p:cNvPr>
          <p:cNvSpPr txBox="1"/>
          <p:nvPr/>
        </p:nvSpPr>
        <p:spPr>
          <a:xfrm>
            <a:off x="10273473" y="4545205"/>
            <a:ext cx="11876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000" b="1">
                <a:ea typeface="맑은 고딕"/>
              </a:rPr>
              <a:t>&lt;</a:t>
            </a:r>
            <a:r>
              <a:rPr lang="en-US" altLang="ko-KR" sz="1000" b="1" err="1">
                <a:ea typeface="맑은 고딕"/>
              </a:rPr>
              <a:t>실행</a:t>
            </a:r>
            <a:r>
              <a:rPr lang="en-US" altLang="ko-KR" sz="1000" b="1">
                <a:ea typeface="맑은 고딕"/>
              </a:rPr>
              <a:t> </a:t>
            </a:r>
            <a:r>
              <a:rPr lang="en-US" altLang="ko-KR" sz="1000" b="1" err="1">
                <a:ea typeface="맑은 고딕"/>
              </a:rPr>
              <a:t>결과</a:t>
            </a:r>
            <a:r>
              <a:rPr lang="en-US" altLang="ko-KR" sz="1000" b="1">
                <a:ea typeface="맑은 고딕"/>
              </a:rPr>
              <a:t>&gt;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070BE1D-65AB-3799-B0B5-2902B07EDE89}"/>
              </a:ext>
            </a:extLst>
          </p:cNvPr>
          <p:cNvSpPr/>
          <p:nvPr/>
        </p:nvSpPr>
        <p:spPr>
          <a:xfrm>
            <a:off x="434654" y="5109898"/>
            <a:ext cx="3554024" cy="1175526"/>
          </a:xfrm>
          <a:prstGeom prst="rect">
            <a:avLst/>
          </a:prstGeom>
          <a:solidFill>
            <a:srgbClr val="FFF2CC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34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B6E8019-F7C2-C343-54A1-C69F797A32C9}"/>
              </a:ext>
            </a:extLst>
          </p:cNvPr>
          <p:cNvSpPr/>
          <p:nvPr/>
        </p:nvSpPr>
        <p:spPr>
          <a:xfrm>
            <a:off x="6772951" y="1808158"/>
            <a:ext cx="5105203" cy="4808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800">
                <a:solidFill>
                  <a:schemeClr val="tx1"/>
                </a:solidFill>
                <a:latin typeface="Consolas"/>
                <a:ea typeface="+mn-lt"/>
                <a:cs typeface="+mn-lt"/>
              </a:rPr>
              <a:t>Template =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'''\</a:t>
            </a:r>
          </a:p>
          <a:p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&lt;SYSTEM&gt;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당신은 출판사의 담당 편집자입니다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.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아래 질문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(query)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을 바탕으로 주어진 문서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(document)</a:t>
            </a:r>
            <a:r>
              <a:rPr lang="ko-KR" altLang="en-US" sz="80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를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다섯 문장 이내로 요약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(summary)</a:t>
            </a:r>
            <a:r>
              <a:rPr lang="ko-KR" altLang="en-US" sz="80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해야합니다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.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키워드 문장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(keywords)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과 제목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(title)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을 참고해서 생성하세요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.</a:t>
            </a:r>
            <a:endParaRPr lang="en-US" sz="800">
              <a:solidFill>
                <a:srgbClr val="C00000"/>
              </a:solidFill>
              <a:latin typeface="Consolas"/>
              <a:ea typeface="맑은 고딕" panose="020F0502020204030204"/>
            </a:endParaRPr>
          </a:p>
          <a:p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&lt;EXAMPLE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1&gt;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query: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미국 정치권에 발생한 중요한 이슈에 따라서 첨단 산업에 어떤 변화가 있을까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?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keywords: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미국 정치 이슈와 첨단 산업 트렌드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title: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“트럼프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2.0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시대 개막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4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대 테마는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?”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에너지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,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AI·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로봇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,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우주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,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안보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document: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미국 제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47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대 대통령 </a:t>
            </a:r>
            <a:r>
              <a:rPr lang="ko-KR" altLang="en-US" sz="80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선거뿐만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아니라 상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·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하원 모두 공화당이 승리함에 따라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...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summary: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미국 정치 이슈와 첨단 산업의 트렌드에 대해 트럼프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2.0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시대의 미국 우선주의와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...&lt;/s&gt;</a:t>
            </a:r>
            <a:endParaRPr lang="en-US" sz="800">
              <a:solidFill>
                <a:srgbClr val="C00000"/>
              </a:solidFill>
              <a:latin typeface="Consolas"/>
              <a:ea typeface="맑은 고딕" panose="020F0502020204030204"/>
            </a:endParaRPr>
          </a:p>
          <a:p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&lt;EXAMPLE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2&gt;: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query: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보험 산업에서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AI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기술을 활용하여 어떤 새로운 서비스와 사업이 등장하고 있나요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?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keywords: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보험산업과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AI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title: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시니어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·AI·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해외시장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…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신사업 </a:t>
            </a:r>
            <a:r>
              <a:rPr lang="ko-KR" altLang="en-US" sz="80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시동거는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보험사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document: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삼성생명 </a:t>
            </a:r>
            <a:r>
              <a:rPr lang="ko-KR" altLang="en-US" sz="80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시니어리빙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TF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→시니어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Biz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팀 격상 </a:t>
            </a:r>
            <a:r>
              <a:rPr lang="ko-KR" altLang="en-US" sz="80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교보생명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보장분석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AI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서포터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'...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summary: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보험 산업에서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AI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기술을 활용한 새로운 서비스와 사업이 등장하고 있습니다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...&lt;/s&gt;</a:t>
            </a:r>
            <a:endParaRPr lang="en-US" sz="800">
              <a:solidFill>
                <a:srgbClr val="C00000"/>
              </a:solidFill>
              <a:latin typeface="Consolas"/>
              <a:ea typeface="맑은 고딕" panose="020F0502020204030204"/>
            </a:endParaRPr>
          </a:p>
          <a:p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&lt;ASSISTANT&gt;: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query: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AI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에이전트가 기업의 생산성과 효율성을 향상시키는 데 어떻게 사용되고 있나요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?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keywords: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에이전트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AI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title: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"AI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와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AI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가 협업하는 시대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"…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새해 핵심 트렌드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'AI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오케스트레이션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'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document:</a:t>
            </a: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ko-KR" altLang="en-US" sz="80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아마존웹서비스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·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마이크로소프트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·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카카오 등 주력 서비스로 제시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2025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년 인공지능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(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AI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)</a:t>
            </a:r>
            <a:r>
              <a:rPr lang="ko-KR" altLang="en-US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 산업</a:t>
            </a:r>
            <a:r>
              <a:rPr lang="en-US" alt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...</a:t>
            </a:r>
            <a:endParaRPr 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  </a:t>
            </a:r>
            <a:r>
              <a:rPr lang="ko-KR" sz="800" err="1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summary</a:t>
            </a:r>
            <a:r>
              <a:rPr lang="ko-KR" sz="800">
                <a:solidFill>
                  <a:srgbClr val="C00000"/>
                </a:solidFill>
                <a:latin typeface="Consolas"/>
                <a:ea typeface="+mn-lt"/>
                <a:cs typeface="+mn-lt"/>
              </a:rPr>
              <a:t>:</a:t>
            </a:r>
            <a:endParaRPr lang="ko-KR" sz="800">
              <a:solidFill>
                <a:srgbClr val="C00000"/>
              </a:solidFill>
              <a:latin typeface="Consolas"/>
              <a:ea typeface="맑은 고딕"/>
            </a:endParaRPr>
          </a:p>
          <a:p>
            <a:r>
              <a:rPr lang="ko-KR" altLang="en-US" sz="800">
                <a:solidFill>
                  <a:srgbClr val="C00000"/>
                </a:solidFill>
                <a:latin typeface="Consolas"/>
                <a:ea typeface="맑은 고딕"/>
              </a:rPr>
              <a:t>'''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03CBDF3B-FBF9-E83C-7A81-B6C96946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err="1">
                <a:ea typeface="맑은 고딕"/>
              </a:rPr>
              <a:t>Prompt</a:t>
            </a:r>
            <a:r>
              <a:rPr lang="ko-KR" altLang="en-US" sz="3000">
                <a:ea typeface="맑은 고딕"/>
              </a:rPr>
              <a:t> Engineering: </a:t>
            </a:r>
            <a:r>
              <a:rPr lang="ko-KR" altLang="en-US" sz="3000" err="1">
                <a:ea typeface="맑은 고딕"/>
              </a:rPr>
              <a:t>Prompt</a:t>
            </a:r>
            <a:r>
              <a:rPr lang="ko-KR" altLang="en-US" sz="3000">
                <a:ea typeface="맑은 고딕"/>
              </a:rPr>
              <a:t> </a:t>
            </a:r>
            <a:r>
              <a:rPr lang="ko-KR" altLang="en-US" sz="3000" err="1">
                <a:ea typeface="맑은 고딕"/>
              </a:rPr>
              <a:t>for</a:t>
            </a:r>
            <a:r>
              <a:rPr lang="ko-KR" altLang="en-US" sz="3000">
                <a:ea typeface="맑은 고딕"/>
              </a:rPr>
              <a:t> </a:t>
            </a:r>
            <a:r>
              <a:rPr lang="ko-KR" altLang="en-US" sz="3000" err="1">
                <a:ea typeface="맑은 고딕"/>
              </a:rPr>
              <a:t>Summarization</a:t>
            </a:r>
            <a:r>
              <a:rPr lang="ko-KR" altLang="en-US" sz="3000">
                <a:ea typeface="맑은 고딕"/>
              </a:rPr>
              <a:t>🤓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F5761E-B895-106E-C968-483B76137AE1}"/>
              </a:ext>
            </a:extLst>
          </p:cNvPr>
          <p:cNvSpPr/>
          <p:nvPr/>
        </p:nvSpPr>
        <p:spPr>
          <a:xfrm>
            <a:off x="396782" y="1356244"/>
            <a:ext cx="11480770" cy="3653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ea typeface="맑은 고딕"/>
              </a:rPr>
              <a:t>Base LLM Model : Gemini-1.5 Pro API</a:t>
            </a:r>
            <a:endParaRPr lang="en-US" altLang="ko-KR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4F9047-3278-1E2F-D110-B17174A60540}"/>
              </a:ext>
            </a:extLst>
          </p:cNvPr>
          <p:cNvSpPr/>
          <p:nvPr/>
        </p:nvSpPr>
        <p:spPr>
          <a:xfrm>
            <a:off x="1044747" y="5296720"/>
            <a:ext cx="4764858" cy="13081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>
                <a:solidFill>
                  <a:schemeClr val="tx1"/>
                </a:solidFill>
                <a:latin typeface="Consolas"/>
                <a:ea typeface="맑은 고딕"/>
              </a:rPr>
              <a:t>위의 기존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LangChain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내부의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프롬프트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서식은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너무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단순하다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!</a:t>
            </a:r>
          </a:p>
          <a:p>
            <a:pPr algn="ctr"/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🔻</a:t>
            </a:r>
          </a:p>
          <a:p>
            <a:pPr marL="171450" indent="-171450">
              <a:buFont typeface="Arial"/>
              <a:buChar char="•"/>
            </a:pP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퓨샷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프롬프트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-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예시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제공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추가</a:t>
            </a:r>
            <a:endParaRPr lang="en-US" altLang="ko-KR" sz="1200">
              <a:solidFill>
                <a:schemeClr val="tx1"/>
              </a:solidFill>
              <a:latin typeface="Consolas"/>
              <a:ea typeface="맑은 고딕"/>
            </a:endParaRPr>
          </a:p>
          <a:p>
            <a:pPr marL="171450" indent="-171450">
              <a:buFont typeface="Arial"/>
              <a:buChar char="•"/>
            </a:pP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쿼리와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Retrieve된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컨텍스트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뿐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아니라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제목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,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연관키워드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등을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추가할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수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있다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.</a:t>
            </a:r>
          </a:p>
          <a:p>
            <a:pPr marL="171450" indent="-171450">
              <a:buFont typeface="Arial"/>
              <a:buChar char="•"/>
            </a:pP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쿼리가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시스템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메시지와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혼동되지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않게</a:t>
            </a:r>
            <a:r>
              <a:rPr lang="en-US" altLang="ko-KR" sz="1200">
                <a:solidFill>
                  <a:schemeClr val="tx1"/>
                </a:solidFill>
                <a:latin typeface="Consolas"/>
                <a:ea typeface="맑은 고딕"/>
              </a:rPr>
              <a:t> </a:t>
            </a:r>
            <a:r>
              <a:rPr lang="en-US" altLang="ko-KR" sz="1200" err="1">
                <a:solidFill>
                  <a:schemeClr val="tx1"/>
                </a:solidFill>
                <a:latin typeface="Consolas"/>
                <a:ea typeface="맑은 고딕"/>
              </a:rPr>
              <a:t>수정</a:t>
            </a:r>
            <a:endParaRPr lang="en-US" altLang="ko-KR" sz="1200">
              <a:solidFill>
                <a:schemeClr val="tx1"/>
              </a:solidFill>
              <a:latin typeface="Consolas"/>
              <a:ea typeface="맑은 고딕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F4B5D1-66FE-70C3-D01C-570B1FFC5F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5" r="236" b="2952"/>
          <a:stretch/>
        </p:blipFill>
        <p:spPr>
          <a:xfrm>
            <a:off x="397714" y="1803235"/>
            <a:ext cx="5696430" cy="3388943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FC1998-8D1A-55E8-CC66-CFD69630F1B3}"/>
              </a:ext>
            </a:extLst>
          </p:cNvPr>
          <p:cNvSpPr/>
          <p:nvPr/>
        </p:nvSpPr>
        <p:spPr>
          <a:xfrm>
            <a:off x="6688776" y="2440379"/>
            <a:ext cx="5245924" cy="2726507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3F524FD-0156-03D1-46E6-27AD512A4B79}"/>
              </a:ext>
            </a:extLst>
          </p:cNvPr>
          <p:cNvSpPr/>
          <p:nvPr/>
        </p:nvSpPr>
        <p:spPr>
          <a:xfrm>
            <a:off x="10866640" y="2641137"/>
            <a:ext cx="874346" cy="326331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>
                <a:ea typeface="맑은 고딕"/>
              </a:rPr>
              <a:t>예시 문제</a:t>
            </a:r>
            <a:endParaRPr lang="en-US" sz="1100">
              <a:ea typeface="맑은 고딕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23474C-CAD7-72A7-BB27-3FB2CC8D260C}"/>
              </a:ext>
            </a:extLst>
          </p:cNvPr>
          <p:cNvSpPr/>
          <p:nvPr/>
        </p:nvSpPr>
        <p:spPr>
          <a:xfrm>
            <a:off x="6688776" y="5200831"/>
            <a:ext cx="5245924" cy="126001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08E48F94-DB57-B562-CCA0-FA9196B3C060}"/>
              </a:ext>
            </a:extLst>
          </p:cNvPr>
          <p:cNvSpPr/>
          <p:nvPr/>
        </p:nvSpPr>
        <p:spPr>
          <a:xfrm rot="5400000">
            <a:off x="4303877" y="4067266"/>
            <a:ext cx="4158079" cy="287744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A1ABADC-277E-4EE4-DEF4-E9EA08A1138B}"/>
              </a:ext>
            </a:extLst>
          </p:cNvPr>
          <p:cNvSpPr/>
          <p:nvPr/>
        </p:nvSpPr>
        <p:spPr>
          <a:xfrm>
            <a:off x="10866639" y="5827682"/>
            <a:ext cx="874346" cy="326331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>
                <a:ea typeface="맑은 고딕"/>
              </a:rPr>
              <a:t>목표 문제</a:t>
            </a:r>
            <a:endParaRPr lang="en-US" sz="11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79969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7B6E8019-F7C2-C343-54A1-C69F797A32C9}"/>
              </a:ext>
            </a:extLst>
          </p:cNvPr>
          <p:cNvSpPr/>
          <p:nvPr/>
        </p:nvSpPr>
        <p:spPr>
          <a:xfrm>
            <a:off x="6399140" y="2181969"/>
            <a:ext cx="5105203" cy="4434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en-US" sz="1100">
                <a:solidFill>
                  <a:srgbClr val="000000"/>
                </a:solidFill>
                <a:ea typeface="+mn-lt"/>
                <a:cs typeface="+mn-lt"/>
              </a:rPr>
              <a:t>AI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오케스트레이션은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여러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1100">
                <a:solidFill>
                  <a:srgbClr val="000000"/>
                </a:solidFill>
                <a:ea typeface="+mn-lt"/>
                <a:cs typeface="+mn-lt"/>
              </a:rPr>
              <a:t>AI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모델과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시스템을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통합하여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복잡한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작업을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효율적으로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수행하는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기술입니다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.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이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기술은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기업의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생산성과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효율성을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향상시키는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데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사용되고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있습니다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.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예를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들어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Amazon Web Services</a:t>
            </a:r>
            <a:r>
              <a:rPr lang="ko-KR" altLang="en-US" sz="1100" b="1">
                <a:solidFill>
                  <a:schemeClr val="accent1"/>
                </a:solidFill>
                <a:ea typeface="+mn-lt"/>
                <a:cs typeface="+mn-lt"/>
              </a:rPr>
              <a:t>는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1"/>
                </a:solidFill>
                <a:ea typeface="+mn-lt"/>
                <a:cs typeface="+mn-lt"/>
              </a:rPr>
              <a:t>여러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1"/>
                </a:solidFill>
                <a:ea typeface="+mn-lt"/>
                <a:cs typeface="+mn-lt"/>
              </a:rPr>
              <a:t>보조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1"/>
                </a:solidFill>
                <a:ea typeface="+mn-lt"/>
                <a:cs typeface="+mn-lt"/>
              </a:rPr>
              <a:t>에이전트를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1"/>
                </a:solidFill>
                <a:ea typeface="+mn-lt"/>
                <a:cs typeface="+mn-lt"/>
              </a:rPr>
              <a:t>조율하여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1"/>
                </a:solidFill>
                <a:ea typeface="+mn-lt"/>
                <a:cs typeface="+mn-lt"/>
              </a:rPr>
              <a:t>복잡한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1"/>
                </a:solidFill>
                <a:ea typeface="+mn-lt"/>
                <a:cs typeface="+mn-lt"/>
              </a:rPr>
              <a:t>작업을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1"/>
                </a:solidFill>
                <a:ea typeface="+mn-lt"/>
                <a:cs typeface="+mn-lt"/>
              </a:rPr>
              <a:t>수행하도록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1"/>
                </a:solidFill>
                <a:ea typeface="+mn-lt"/>
                <a:cs typeface="+mn-lt"/>
              </a:rPr>
              <a:t>설계된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 Amazon Bedrock Agents</a:t>
            </a:r>
            <a:r>
              <a:rPr lang="ko-KR" altLang="en-US" sz="1100" b="1" err="1">
                <a:solidFill>
                  <a:schemeClr val="accent1"/>
                </a:solidFill>
                <a:ea typeface="+mn-lt"/>
                <a:cs typeface="+mn-lt"/>
              </a:rPr>
              <a:t>를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1"/>
                </a:solidFill>
                <a:ea typeface="+mn-lt"/>
                <a:cs typeface="+mn-lt"/>
              </a:rPr>
              <a:t>제공합니다</a:t>
            </a:r>
            <a:r>
              <a:rPr lang="en-US" altLang="ko-KR" sz="1100" b="1">
                <a:solidFill>
                  <a:schemeClr val="accent1"/>
                </a:solidFill>
                <a:ea typeface="+mn-lt"/>
                <a:cs typeface="+mn-lt"/>
              </a:rPr>
              <a:t>.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2"/>
                </a:solidFill>
                <a:ea typeface="+mn-lt"/>
                <a:cs typeface="+mn-lt"/>
              </a:rPr>
              <a:t>마이크로소프트는</a:t>
            </a:r>
            <a:r>
              <a:rPr lang="en-US" altLang="ko-KR" sz="11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2"/>
                </a:solidFill>
                <a:ea typeface="+mn-lt"/>
                <a:cs typeface="+mn-lt"/>
              </a:rPr>
              <a:t>다양한</a:t>
            </a:r>
            <a:r>
              <a:rPr lang="en-US" altLang="ko-KR" sz="1100" b="1">
                <a:solidFill>
                  <a:schemeClr val="accent2"/>
                </a:solidFill>
                <a:ea typeface="+mn-lt"/>
                <a:cs typeface="+mn-lt"/>
              </a:rPr>
              <a:t> AI </a:t>
            </a:r>
            <a:r>
              <a:rPr lang="ko-KR" altLang="en-US" sz="1100" b="1">
                <a:solidFill>
                  <a:schemeClr val="accent2"/>
                </a:solidFill>
                <a:ea typeface="+mn-lt"/>
                <a:cs typeface="+mn-lt"/>
              </a:rPr>
              <a:t>제품을</a:t>
            </a:r>
            <a:r>
              <a:rPr lang="en-US" altLang="ko-KR" sz="11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2"/>
                </a:solidFill>
                <a:ea typeface="+mn-lt"/>
                <a:cs typeface="+mn-lt"/>
              </a:rPr>
              <a:t>통합</a:t>
            </a:r>
            <a:r>
              <a:rPr lang="en-US" altLang="ko-KR" sz="11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2"/>
                </a:solidFill>
                <a:ea typeface="+mn-lt"/>
                <a:cs typeface="+mn-lt"/>
              </a:rPr>
              <a:t>활용할</a:t>
            </a:r>
            <a:r>
              <a:rPr lang="en-US" altLang="ko-KR" sz="11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2"/>
                </a:solidFill>
                <a:ea typeface="+mn-lt"/>
                <a:cs typeface="+mn-lt"/>
              </a:rPr>
              <a:t>수</a:t>
            </a:r>
            <a:r>
              <a:rPr lang="en-US" altLang="ko-KR" sz="11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2"/>
                </a:solidFill>
                <a:ea typeface="+mn-lt"/>
                <a:cs typeface="+mn-lt"/>
              </a:rPr>
              <a:t>있는</a:t>
            </a:r>
            <a:r>
              <a:rPr lang="en-US" altLang="ko-KR" sz="11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2"/>
                </a:solidFill>
                <a:ea typeface="+mn-lt"/>
                <a:cs typeface="+mn-lt"/>
              </a:rPr>
              <a:t>환경을</a:t>
            </a:r>
            <a:r>
              <a:rPr lang="en-US" altLang="ko-KR" sz="11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2"/>
                </a:solidFill>
                <a:ea typeface="+mn-lt"/>
                <a:cs typeface="+mn-lt"/>
              </a:rPr>
              <a:t>제공하는</a:t>
            </a:r>
            <a:r>
              <a:rPr lang="en-US" altLang="ko-KR" sz="1100" b="1">
                <a:solidFill>
                  <a:schemeClr val="accent2"/>
                </a:solidFill>
                <a:ea typeface="+mn-lt"/>
                <a:cs typeface="+mn-lt"/>
              </a:rPr>
              <a:t> Azure AI Foundry</a:t>
            </a:r>
            <a:r>
              <a:rPr lang="ko-KR" altLang="en-US" sz="1100" b="1" err="1">
                <a:solidFill>
                  <a:schemeClr val="accent2"/>
                </a:solidFill>
                <a:ea typeface="+mn-lt"/>
                <a:cs typeface="+mn-lt"/>
              </a:rPr>
              <a:t>를</a:t>
            </a:r>
            <a:r>
              <a:rPr lang="en-US" altLang="ko-KR" sz="11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2"/>
                </a:solidFill>
                <a:ea typeface="+mn-lt"/>
                <a:cs typeface="+mn-lt"/>
              </a:rPr>
              <a:t>발표했습니다</a:t>
            </a:r>
            <a:r>
              <a:rPr lang="en-US" altLang="ko-KR" sz="1100" b="1">
                <a:solidFill>
                  <a:schemeClr val="accent2"/>
                </a:solidFill>
                <a:ea typeface="+mn-lt"/>
                <a:cs typeface="+mn-lt"/>
              </a:rPr>
              <a:t>.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국내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>
                <a:solidFill>
                  <a:srgbClr val="000000"/>
                </a:solidFill>
                <a:ea typeface="+mn-lt"/>
                <a:cs typeface="+mn-lt"/>
              </a:rPr>
              <a:t>기업인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카카오는</a:t>
            </a:r>
            <a:r>
              <a:rPr lang="en-US" altLang="ko-KR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AI </a:t>
            </a:r>
            <a:r>
              <a:rPr lang="en-US" sz="1100" b="1" err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오케스트레이션을</a:t>
            </a:r>
            <a:r>
              <a:rPr 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통해</a:t>
            </a:r>
            <a:r>
              <a:rPr 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다양한</a:t>
            </a:r>
            <a:r>
              <a:rPr 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AI</a:t>
            </a:r>
            <a:r>
              <a:rPr lang="en-US" altLang="ko-KR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모델을</a:t>
            </a:r>
            <a:r>
              <a:rPr lang="en-US" altLang="ko-KR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조합하여</a:t>
            </a:r>
            <a:r>
              <a:rPr lang="en-US" altLang="ko-KR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최적의</a:t>
            </a:r>
            <a:r>
              <a:rPr lang="en-US" altLang="ko-KR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성능과</a:t>
            </a:r>
            <a:r>
              <a:rPr lang="en-US" altLang="ko-KR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비용</a:t>
            </a:r>
            <a:r>
              <a:rPr lang="en-US" altLang="ko-KR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효율성을</a:t>
            </a:r>
            <a:r>
              <a:rPr lang="en-US" altLang="ko-KR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추구하고</a:t>
            </a:r>
            <a:r>
              <a:rPr lang="en-US" altLang="ko-KR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있습니다</a:t>
            </a:r>
            <a:r>
              <a:rPr lang="en-US" altLang="ko-KR" sz="1100" b="1">
                <a:solidFill>
                  <a:schemeClr val="accent4">
                    <a:lumMod val="60000"/>
                    <a:lumOff val="40000"/>
                  </a:schemeClr>
                </a:solidFill>
                <a:highlight>
                  <a:srgbClr val="000000"/>
                </a:highlight>
                <a:ea typeface="+mn-lt"/>
                <a:cs typeface="+mn-lt"/>
              </a:rPr>
              <a:t>.</a:t>
            </a:r>
            <a:r>
              <a:rPr lang="en-US" altLang="ko-KR" sz="11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1100" b="1">
                <a:solidFill>
                  <a:srgbClr val="7030A0"/>
                </a:solidFill>
                <a:ea typeface="+mn-lt"/>
                <a:cs typeface="+mn-lt"/>
              </a:rPr>
              <a:t>LG CNS</a:t>
            </a:r>
            <a:r>
              <a:rPr lang="ko-KR" altLang="en-US" sz="1100" b="1">
                <a:solidFill>
                  <a:srgbClr val="7030A0"/>
                </a:solidFill>
                <a:ea typeface="+mn-lt"/>
                <a:cs typeface="+mn-lt"/>
              </a:rPr>
              <a:t>는</a:t>
            </a:r>
            <a:r>
              <a:rPr lang="en-US" altLang="ko-KR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AI</a:t>
            </a:r>
            <a:r>
              <a:rPr lang="en-US" altLang="ko-KR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ko-KR" altLang="en-US" sz="1100" b="1">
                <a:solidFill>
                  <a:srgbClr val="7030A0"/>
                </a:solidFill>
                <a:ea typeface="+mn-lt"/>
                <a:cs typeface="+mn-lt"/>
              </a:rPr>
              <a:t>오케스트레이션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기술을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스마트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팩토리와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물류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자동화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시스템에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적용하여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제조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공정을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최적화하고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물류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운영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효율을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높이고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100" b="1" err="1">
                <a:solidFill>
                  <a:srgbClr val="7030A0"/>
                </a:solidFill>
                <a:ea typeface="+mn-lt"/>
                <a:cs typeface="+mn-lt"/>
              </a:rPr>
              <a:t>있습니다</a:t>
            </a:r>
            <a:r>
              <a:rPr lang="en-US" sz="1100" b="1">
                <a:solidFill>
                  <a:srgbClr val="7030A0"/>
                </a:solidFill>
                <a:ea typeface="+mn-lt"/>
                <a:cs typeface="+mn-lt"/>
              </a:rPr>
              <a:t>.</a:t>
            </a:r>
            <a:endParaRPr lang="en-US" altLang="ko-KR" b="1">
              <a:solidFill>
                <a:srgbClr val="7030A0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800">
              <a:solidFill>
                <a:srgbClr val="C00000"/>
              </a:solidFill>
              <a:latin typeface="Consolas"/>
              <a:ea typeface="맑은 고딕"/>
            </a:endParaRP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03CBDF3B-FBF9-E83C-7A81-B6C969467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err="1">
                <a:ea typeface="맑은 고딕"/>
              </a:rPr>
              <a:t>Prompt</a:t>
            </a:r>
            <a:r>
              <a:rPr lang="ko-KR" altLang="en-US" sz="3000">
                <a:ea typeface="맑은 고딕"/>
              </a:rPr>
              <a:t> Engineering: </a:t>
            </a:r>
            <a:r>
              <a:rPr lang="ko-KR" altLang="en-US" sz="3000" err="1">
                <a:ea typeface="맑은 고딕"/>
              </a:rPr>
              <a:t>Prompt</a:t>
            </a:r>
            <a:r>
              <a:rPr lang="ko-KR" altLang="en-US" sz="3000">
                <a:ea typeface="맑은 고딕"/>
              </a:rPr>
              <a:t> </a:t>
            </a:r>
            <a:r>
              <a:rPr lang="ko-KR" altLang="en-US" sz="3000" err="1">
                <a:ea typeface="맑은 고딕"/>
              </a:rPr>
              <a:t>for</a:t>
            </a:r>
            <a:r>
              <a:rPr lang="ko-KR" altLang="en-US" sz="3000">
                <a:ea typeface="맑은 고딕"/>
              </a:rPr>
              <a:t> </a:t>
            </a:r>
            <a:r>
              <a:rPr lang="ko-KR" altLang="en-US" sz="3000" err="1">
                <a:ea typeface="맑은 고딕"/>
              </a:rPr>
              <a:t>Summarization</a:t>
            </a:r>
            <a:r>
              <a:rPr lang="ko-KR" sz="3000">
                <a:latin typeface="Malgun Gothic"/>
                <a:ea typeface="Malgun Gothic"/>
              </a:rPr>
              <a:t>🤓</a:t>
            </a:r>
            <a:endParaRPr lang="ko-KR" altLang="en-US" sz="3000" err="1">
              <a:ea typeface="맑은 고딕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FF5761E-B895-106E-C968-483B76137AE1}"/>
              </a:ext>
            </a:extLst>
          </p:cNvPr>
          <p:cNvSpPr/>
          <p:nvPr/>
        </p:nvSpPr>
        <p:spPr>
          <a:xfrm>
            <a:off x="396782" y="1356244"/>
            <a:ext cx="11480770" cy="3653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rgbClr val="000000"/>
                </a:solidFill>
                <a:ea typeface="맑은 고딕"/>
              </a:rPr>
              <a:t>Base LLM Model : Gemini-1.5 Pro API</a:t>
            </a:r>
            <a:endParaRPr lang="en-US" altLang="ko-KR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A92E4B-8069-4C6B-5F1D-5BF9FE5716BD}"/>
              </a:ext>
            </a:extLst>
          </p:cNvPr>
          <p:cNvSpPr/>
          <p:nvPr/>
        </p:nvSpPr>
        <p:spPr>
          <a:xfrm>
            <a:off x="734460" y="2181968"/>
            <a:ext cx="5105203" cy="44346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…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이를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극복하기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위해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기술을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유기적으로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결합해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복잡한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문제를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해결하고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업무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효율을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높이려는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기업들의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수요가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급증하고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있다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특히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에이전트의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등장과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지속된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불황으로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인한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기업들의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생산성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향상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요구가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맞물리며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오케스트레이션에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대한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관심이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높아지는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추세다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.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 err="1">
                <a:solidFill>
                  <a:srgbClr val="1F1F1F"/>
                </a:solidFill>
                <a:ea typeface="+mn-lt"/>
                <a:cs typeface="+mn-lt"/>
              </a:rPr>
              <a:t>얼라이드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마켓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리서치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( AMR )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는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글로벌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오케스트레이션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시장이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2031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년까지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연평균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21.5%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성장하여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약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352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억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달러에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이를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것이라는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시장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조사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결과를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발표했다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. AWS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 err="1">
                <a:solidFill>
                  <a:srgbClr val="1F1F1F"/>
                </a:solidFill>
                <a:ea typeface="+mn-lt"/>
                <a:cs typeface="+mn-lt"/>
              </a:rPr>
              <a:t>배드록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에이전트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(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이미지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=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아마존웹서비스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)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altLang="ko-KR" sz="1200" b="1">
                <a:solidFill>
                  <a:schemeClr val="accent1"/>
                </a:solidFill>
                <a:ea typeface="+mn-lt"/>
                <a:cs typeface="+mn-lt"/>
              </a:rPr>
              <a:t>AWS </a:t>
            </a:r>
            <a:r>
              <a:rPr lang="ko-KR" altLang="en-US" sz="1200" b="1">
                <a:solidFill>
                  <a:schemeClr val="accent1"/>
                </a:solidFill>
                <a:ea typeface="+mn-lt"/>
                <a:cs typeface="+mn-lt"/>
              </a:rPr>
              <a:t>는</a:t>
            </a:r>
            <a:r>
              <a:rPr lang="en-US" altLang="ko-KR" sz="12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1"/>
                </a:solidFill>
                <a:ea typeface="+mn-lt"/>
                <a:cs typeface="+mn-lt"/>
              </a:rPr>
              <a:t>지난</a:t>
            </a:r>
            <a:r>
              <a:rPr lang="en-US" altLang="ko-KR" sz="1200" b="1">
                <a:solidFill>
                  <a:schemeClr val="accent1"/>
                </a:solidFill>
                <a:ea typeface="+mn-lt"/>
                <a:cs typeface="+mn-lt"/>
              </a:rPr>
              <a:t> 12</a:t>
            </a:r>
            <a:r>
              <a:rPr lang="ko-KR" altLang="en-US" sz="1200" b="1">
                <a:solidFill>
                  <a:schemeClr val="accent1"/>
                </a:solidFill>
                <a:ea typeface="+mn-lt"/>
                <a:cs typeface="+mn-lt"/>
              </a:rPr>
              <a:t>월</a:t>
            </a:r>
            <a:r>
              <a:rPr lang="en-US" altLang="ko-KR" sz="1200" b="1">
                <a:solidFill>
                  <a:schemeClr val="accent1"/>
                </a:solidFill>
                <a:ea typeface="+mn-lt"/>
                <a:cs typeface="+mn-lt"/>
              </a:rPr>
              <a:t> '</a:t>
            </a:r>
            <a:r>
              <a:rPr lang="ko-KR" altLang="en-US" sz="1200" b="1">
                <a:solidFill>
                  <a:schemeClr val="accent1"/>
                </a:solidFill>
                <a:ea typeface="+mn-lt"/>
                <a:cs typeface="+mn-lt"/>
              </a:rPr>
              <a:t>아마존</a:t>
            </a:r>
            <a:r>
              <a:rPr lang="en-US" altLang="ko-KR" sz="12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200" b="1" err="1">
                <a:solidFill>
                  <a:schemeClr val="accent1"/>
                </a:solidFill>
                <a:ea typeface="+mn-lt"/>
                <a:cs typeface="+mn-lt"/>
              </a:rPr>
              <a:t>베드록</a:t>
            </a:r>
            <a:r>
              <a:rPr lang="en-US" altLang="ko-KR" sz="12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1"/>
                </a:solidFill>
                <a:ea typeface="+mn-lt"/>
                <a:cs typeface="+mn-lt"/>
              </a:rPr>
              <a:t>에이전트</a:t>
            </a:r>
            <a:r>
              <a:rPr lang="en-US" altLang="ko-KR" sz="1200" b="1">
                <a:solidFill>
                  <a:schemeClr val="accent1"/>
                </a:solidFill>
                <a:ea typeface="+mn-lt"/>
                <a:cs typeface="+mn-lt"/>
              </a:rPr>
              <a:t>( Amazon Bedrock Agents )'</a:t>
            </a:r>
            <a:r>
              <a:rPr lang="ko-KR" altLang="en-US" sz="1200" b="1" err="1">
                <a:solidFill>
                  <a:schemeClr val="accent1"/>
                </a:solidFill>
                <a:ea typeface="+mn-lt"/>
                <a:cs typeface="+mn-lt"/>
              </a:rPr>
              <a:t>를</a:t>
            </a:r>
            <a:r>
              <a:rPr lang="en-US" altLang="ko-KR" sz="1200" b="1">
                <a:solidFill>
                  <a:schemeClr val="accent1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1"/>
                </a:solidFill>
                <a:ea typeface="+mn-lt"/>
                <a:cs typeface="+mn-lt"/>
              </a:rPr>
              <a:t>발표했다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이는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하나의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에이전트가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여러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보조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에이전트를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조율해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복잡한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작업을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수행하도록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설계된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멀티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에이전트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프레임워크다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복잡한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프로젝트를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여러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단계로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나눠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각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단계에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가장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적합한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전문화된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에이전트를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할당할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있어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업무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정확성을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높이고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낭비되는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컴퓨팅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자원을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최소화할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있도록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지원한다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마이크로소프트도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 err="1">
                <a:solidFill>
                  <a:schemeClr val="accent2"/>
                </a:solidFill>
                <a:ea typeface="+mn-lt"/>
                <a:cs typeface="+mn-lt"/>
              </a:rPr>
              <a:t>이그나이트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2024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에서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 err="1">
                <a:solidFill>
                  <a:schemeClr val="accent2"/>
                </a:solidFill>
                <a:ea typeface="+mn-lt"/>
                <a:cs typeface="+mn-lt"/>
              </a:rPr>
              <a:t>애저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AI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파운드리를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발표하며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 err="1">
                <a:solidFill>
                  <a:schemeClr val="accent2"/>
                </a:solidFill>
                <a:ea typeface="+mn-lt"/>
                <a:cs typeface="+mn-lt"/>
              </a:rPr>
              <a:t>코파일럿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등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다양한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AI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제품을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통합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활용할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수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있는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환경을</a:t>
            </a:r>
            <a:r>
              <a:rPr lang="en-US" altLang="ko-KR" sz="1200" b="1">
                <a:solidFill>
                  <a:schemeClr val="accent2"/>
                </a:solidFill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2"/>
                </a:solidFill>
                <a:ea typeface="+mn-lt"/>
                <a:cs typeface="+mn-lt"/>
              </a:rPr>
              <a:t>제시했다</a:t>
            </a:r>
            <a:r>
              <a:rPr lang="en-US" altLang="ko-KR" sz="1200" b="1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유아이패스는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2025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와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자동화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분야의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핵심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트렌드로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'AI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오케스트레이션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'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지목하며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에이전트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생태계의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핵심이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될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것으로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전망했다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이와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함께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 RPA 와 AI 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오케스트레이션을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결합해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금융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,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헬스케어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등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여러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산업의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복잡한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업무를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효율적으로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처리하기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위한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방안을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제시한다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마이크로소프트의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 err="1">
                <a:solidFill>
                  <a:srgbClr val="1F1F1F"/>
                </a:solidFill>
                <a:ea typeface="+mn-lt"/>
                <a:cs typeface="+mn-lt"/>
              </a:rPr>
              <a:t>애저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파운드리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(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이미지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=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마이크로소프트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)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국내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주요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기업도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AI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오케스트레이션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기술을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적극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도입하고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있다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카카오는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AI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오케스트레이션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전략을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통해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다양한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AI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모델을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조합해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최적의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성능과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비용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효율성을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추구하고</a:t>
            </a:r>
            <a:r>
              <a:rPr lang="en-US" altLang="ko-KR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 </a:t>
            </a:r>
            <a:r>
              <a:rPr lang="ko-KR" altLang="en-US" sz="1200" b="1">
                <a:solidFill>
                  <a:schemeClr val="accent4"/>
                </a:solidFill>
                <a:highlight>
                  <a:srgbClr val="000000"/>
                </a:highlight>
                <a:ea typeface="+mn-lt"/>
                <a:cs typeface="+mn-lt"/>
              </a:rPr>
              <a:t>있다</a:t>
            </a:r>
            <a:r>
              <a:rPr lang="en-US" altLang="ko-KR" sz="1200" b="1">
                <a:solidFill>
                  <a:schemeClr val="accent6"/>
                </a:solidFill>
                <a:highlight>
                  <a:srgbClr val="000000"/>
                </a:highlight>
                <a:ea typeface="+mn-lt"/>
                <a:cs typeface="+mn-lt"/>
              </a:rPr>
              <a:t>.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현재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개발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중인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 err="1">
                <a:solidFill>
                  <a:srgbClr val="1F1F1F"/>
                </a:solidFill>
                <a:ea typeface="+mn-lt"/>
                <a:cs typeface="+mn-lt"/>
              </a:rPr>
              <a:t>메이트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'</a:t>
            </a:r>
            <a:r>
              <a:rPr lang="ko-KR" altLang="en-US" sz="1000" err="1">
                <a:solidFill>
                  <a:srgbClr val="1F1F1F"/>
                </a:solidFill>
                <a:ea typeface="+mn-lt"/>
                <a:cs typeface="+mn-lt"/>
              </a:rPr>
              <a:t>카나나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'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경우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개인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AI 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메이트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 '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나나'와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그룹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메이트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 '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카나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'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구성돼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있으며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오케스트레이션을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통해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두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 err="1">
                <a:solidFill>
                  <a:srgbClr val="1F1F1F"/>
                </a:solidFill>
                <a:ea typeface="+mn-lt"/>
                <a:cs typeface="+mn-lt"/>
              </a:rPr>
              <a:t>메이트를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효율적으로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활용할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있는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환경을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구축했다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더불어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 err="1">
                <a:solidFill>
                  <a:srgbClr val="1F1F1F"/>
                </a:solidFill>
                <a:ea typeface="+mn-lt"/>
                <a:cs typeface="+mn-lt"/>
              </a:rPr>
              <a:t>카가오의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클라우드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AI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플랫폼과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연결해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다양한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외부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데이터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소스와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AI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모델과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연계도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가능하다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.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카카오의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 err="1">
                <a:solidFill>
                  <a:srgbClr val="1F1F1F"/>
                </a:solidFill>
                <a:ea typeface="+mn-lt"/>
                <a:cs typeface="+mn-lt"/>
              </a:rPr>
              <a:t>카나나나는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 err="1">
                <a:solidFill>
                  <a:srgbClr val="1F1F1F"/>
                </a:solidFill>
                <a:ea typeface="+mn-lt"/>
                <a:cs typeface="+mn-lt"/>
              </a:rPr>
              <a:t>나나와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 err="1">
                <a:solidFill>
                  <a:srgbClr val="1F1F1F"/>
                </a:solidFill>
                <a:ea typeface="+mn-lt"/>
                <a:cs typeface="+mn-lt"/>
              </a:rPr>
              <a:t>카나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2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개의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AI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모델을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AI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오케스트레이션으로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최적화한다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(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이미지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=</a:t>
            </a:r>
            <a:r>
              <a:rPr lang="ko-KR" altLang="en-US" sz="1000">
                <a:solidFill>
                  <a:srgbClr val="1F1F1F"/>
                </a:solidFill>
                <a:ea typeface="+mn-lt"/>
                <a:cs typeface="+mn-lt"/>
              </a:rPr>
              <a:t>카카오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)</a:t>
            </a:r>
            <a:r>
              <a:rPr lang="en-US" altLang="ko-KR" sz="1200" b="1">
                <a:solidFill>
                  <a:srgbClr val="7030A0"/>
                </a:solidFill>
                <a:ea typeface="+mn-lt"/>
                <a:cs typeface="+mn-lt"/>
              </a:rPr>
              <a:t> LG CNS </a:t>
            </a:r>
            <a:r>
              <a:rPr lang="ko-KR" altLang="en-US" sz="1200" b="1">
                <a:solidFill>
                  <a:srgbClr val="7030A0"/>
                </a:solidFill>
                <a:ea typeface="+mn-lt"/>
                <a:cs typeface="+mn-lt"/>
              </a:rPr>
              <a:t>는</a:t>
            </a:r>
            <a:r>
              <a:rPr lang="en-US" altLang="ko-KR" sz="12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200" b="1">
                <a:solidFill>
                  <a:srgbClr val="7030A0"/>
                </a:solidFill>
                <a:ea typeface="+mn-lt"/>
                <a:cs typeface="+mn-lt"/>
              </a:rPr>
              <a:t>AI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오케스트레이션</a:t>
            </a:r>
            <a:r>
              <a:rPr lang="en-US" sz="12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기술을</a:t>
            </a:r>
            <a:r>
              <a:rPr lang="en-US" sz="12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스마트</a:t>
            </a:r>
            <a:r>
              <a:rPr lang="en-US" sz="12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팩토리와</a:t>
            </a:r>
            <a:r>
              <a:rPr lang="en-US" sz="12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물류</a:t>
            </a:r>
            <a:r>
              <a:rPr lang="en-US" sz="12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자동화</a:t>
            </a:r>
            <a:r>
              <a:rPr lang="en-US" sz="12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시스템에</a:t>
            </a:r>
            <a:r>
              <a:rPr lang="en-US" sz="12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적용하고</a:t>
            </a:r>
            <a:r>
              <a:rPr lang="en-US" sz="12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200" b="1" err="1">
                <a:solidFill>
                  <a:srgbClr val="7030A0"/>
                </a:solidFill>
                <a:ea typeface="+mn-lt"/>
                <a:cs typeface="+mn-lt"/>
              </a:rPr>
              <a:t>있다</a:t>
            </a:r>
            <a:r>
              <a:rPr lang="en-US" sz="1200" b="1">
                <a:solidFill>
                  <a:srgbClr val="7030A0"/>
                </a:solidFill>
                <a:ea typeface="+mn-lt"/>
                <a:cs typeface="+mn-lt"/>
              </a:rPr>
              <a:t>.</a:t>
            </a:r>
            <a:r>
              <a:rPr lang="en-US" sz="1000" b="1">
                <a:solidFill>
                  <a:srgbClr val="7030A0"/>
                </a:solidFill>
                <a:ea typeface="+mn-lt"/>
                <a:cs typeface="+mn-lt"/>
              </a:rPr>
              <a:t> 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스마트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r>
              <a:rPr lang="en-US" sz="1000" err="1">
                <a:solidFill>
                  <a:srgbClr val="1F1F1F"/>
                </a:solidFill>
                <a:ea typeface="+mn-lt"/>
                <a:cs typeface="+mn-lt"/>
              </a:rPr>
              <a:t>팩토리에서는</a:t>
            </a:r>
            <a:r>
              <a:rPr lang="en-US" sz="1000">
                <a:solidFill>
                  <a:srgbClr val="1F1F1F"/>
                </a:solidFill>
                <a:ea typeface="+mn-lt"/>
                <a:cs typeface="+mn-lt"/>
              </a:rPr>
              <a:t>...</a:t>
            </a:r>
            <a:r>
              <a:rPr lang="en-US" altLang="ko-KR" sz="1000">
                <a:solidFill>
                  <a:srgbClr val="1F1F1F"/>
                </a:solidFill>
                <a:ea typeface="+mn-lt"/>
                <a:cs typeface="+mn-lt"/>
              </a:rPr>
              <a:t> </a:t>
            </a:r>
            <a:br>
              <a:rPr lang="en-US" altLang="ko-KR" sz="1000">
                <a:ea typeface="+mn-lt"/>
                <a:cs typeface="+mn-lt"/>
              </a:rPr>
            </a:br>
            <a:endParaRPr lang="en-US" altLang="ko-KR" sz="1000">
              <a:solidFill>
                <a:srgbClr val="1F1F1F"/>
              </a:solidFill>
              <a:ea typeface="+mn-lt"/>
              <a:cs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61900-3476-2748-8EEA-AF30FD7F043C}"/>
              </a:ext>
            </a:extLst>
          </p:cNvPr>
          <p:cNvSpPr/>
          <p:nvPr/>
        </p:nvSpPr>
        <p:spPr>
          <a:xfrm>
            <a:off x="6405934" y="1821127"/>
            <a:ext cx="5089548" cy="312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latin typeface="Malgun Gothic"/>
                <a:ea typeface="Malgun Gothic"/>
              </a:rPr>
              <a:t>프롬프트 적용 후 생성</a:t>
            </a:r>
            <a:endParaRPr lang="en-US" sz="1000" b="1">
              <a:solidFill>
                <a:srgbClr val="000000"/>
              </a:solidFill>
              <a:latin typeface="Malgun Gothic"/>
              <a:ea typeface="Malgun Gothic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22A8DAC-C2DE-EDF8-563F-794995FFAC7A}"/>
              </a:ext>
            </a:extLst>
          </p:cNvPr>
          <p:cNvSpPr/>
          <p:nvPr/>
        </p:nvSpPr>
        <p:spPr>
          <a:xfrm>
            <a:off x="741254" y="1821126"/>
            <a:ext cx="5089548" cy="31222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 b="1">
                <a:solidFill>
                  <a:srgbClr val="FFFFFF"/>
                </a:solidFill>
                <a:latin typeface="Malgun Gothic"/>
                <a:ea typeface="Malgun Gothic"/>
              </a:rPr>
              <a:t>요약 전 기사원문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1F435D6B-C768-EEDC-33E1-AFA3C64B78CF}"/>
              </a:ext>
            </a:extLst>
          </p:cNvPr>
          <p:cNvSpPr/>
          <p:nvPr/>
        </p:nvSpPr>
        <p:spPr>
          <a:xfrm rot="5400000">
            <a:off x="3997098" y="4077162"/>
            <a:ext cx="4158079" cy="287744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334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FDB7C-0DB7-18FE-4B54-16349DB26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sz="3000" err="1">
                <a:ea typeface="+mj-lt"/>
                <a:cs typeface="+mj-lt"/>
              </a:rPr>
              <a:t>Limitation</a:t>
            </a:r>
            <a:r>
              <a:rPr lang="ko-KR" altLang="en-US" sz="3000">
                <a:ea typeface="맑은 고딕"/>
              </a:rPr>
              <a:t> </a:t>
            </a:r>
            <a:r>
              <a:rPr lang="ko-KR" sz="3000">
                <a:ea typeface="맑은 고딕"/>
              </a:rPr>
              <a:t>&amp;</a:t>
            </a:r>
            <a:r>
              <a:rPr lang="ko-KR" altLang="en-US" sz="3000">
                <a:ea typeface="맑은 고딕"/>
              </a:rPr>
              <a:t> Future </a:t>
            </a:r>
            <a:r>
              <a:rPr lang="ko-KR" altLang="en-US" sz="3000" err="1">
                <a:ea typeface="맑은 고딕"/>
              </a:rPr>
              <a:t>Work</a:t>
            </a:r>
            <a:r>
              <a:rPr lang="ko-KR" altLang="en-US" sz="3000">
                <a:ea typeface="맑은 고딕"/>
              </a:rPr>
              <a:t>​</a:t>
            </a:r>
            <a:endParaRPr lang="ko-KR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C6DB9B-1CAA-A82A-7DFF-DE253E4BA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188" y="3548016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이곳에 실제로 값을 넣으면 됩니다!ㅁㅁㅁㅁㅁㅁㅁ</a:t>
            </a:r>
          </a:p>
          <a:p>
            <a:r>
              <a:rPr lang="ko-KR" altLang="en-US">
                <a:ea typeface="맑은 고딕"/>
              </a:rPr>
              <a:t>모델 측정 후 넣을 예정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부족한점</a:t>
            </a:r>
          </a:p>
          <a:p>
            <a:r>
              <a:rPr lang="ko-KR" altLang="en-US">
                <a:ea typeface="맑은 고딕"/>
              </a:rPr>
              <a:t>-&gt; 여러 모델(Gemini-1.5-pro </a:t>
            </a:r>
            <a:r>
              <a:rPr lang="ko-KR" altLang="en-US" err="1">
                <a:ea typeface="맑은 고딕"/>
              </a:rPr>
              <a:t>or</a:t>
            </a:r>
            <a:r>
              <a:rPr lang="ko-KR" altLang="en-US">
                <a:ea typeface="맑은 고딕"/>
              </a:rPr>
              <a:t> Lamma3.2 등)간 의 성능을 비교하려고 하였으나 시간 부족으로 인해 한 개의 모델만 평가하고 나머지는 수행하지 못하였음</a:t>
            </a:r>
          </a:p>
          <a:p>
            <a:r>
              <a:rPr lang="ko-KR" altLang="en-US">
                <a:ea typeface="맑은 고딕"/>
              </a:rPr>
              <a:t>-&gt; 추후 수행할 예정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4ACE0-86D9-569C-9DD1-35A62B92A46E}"/>
              </a:ext>
            </a:extLst>
          </p:cNvPr>
          <p:cNvSpPr txBox="1"/>
          <p:nvPr/>
        </p:nvSpPr>
        <p:spPr>
          <a:xfrm>
            <a:off x="12369683" y="798"/>
            <a:ext cx="398130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RAG 에서 추가로 </a:t>
            </a:r>
            <a:r>
              <a:rPr lang="ko-KR" altLang="en-US" err="1">
                <a:ea typeface="맑은 고딕"/>
              </a:rPr>
              <a:t>시도해볼만한</a:t>
            </a:r>
            <a:r>
              <a:rPr lang="ko-KR" altLang="en-US">
                <a:ea typeface="맑은 고딕"/>
              </a:rPr>
              <a:t> 것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</a:rPr>
              <a:t>평가 자체에서 정성평가가 부족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</a:rPr>
              <a:t>모델을 </a:t>
            </a:r>
            <a:r>
              <a:rPr lang="ko-KR" altLang="en-US" err="1">
                <a:ea typeface="맑은 고딕"/>
              </a:rPr>
              <a:t>돌렸을때</a:t>
            </a:r>
            <a:r>
              <a:rPr lang="ko-KR" altLang="en-US">
                <a:ea typeface="맑은 고딕"/>
              </a:rPr>
              <a:t> 보편화된 </a:t>
            </a:r>
            <a:r>
              <a:rPr lang="ko-KR" altLang="en-US" err="1">
                <a:ea typeface="맑은 고딕"/>
              </a:rPr>
              <a:t>질문들에대해서</a:t>
            </a:r>
            <a:r>
              <a:rPr lang="ko-KR" altLang="en-US">
                <a:ea typeface="맑은 고딕"/>
              </a:rPr>
              <a:t> 보편화된 성능을 </a:t>
            </a:r>
            <a:r>
              <a:rPr lang="ko-KR" altLang="en-US" err="1">
                <a:ea typeface="맑은 고딕"/>
              </a:rPr>
              <a:t>확인해야함</a:t>
            </a: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기대 이익 - </a:t>
            </a:r>
            <a:endParaRPr lang="ko-KR"/>
          </a:p>
          <a:p>
            <a:r>
              <a:rPr lang="ko-KR" altLang="en-US">
                <a:ea typeface="맑은 고딕"/>
              </a:rPr>
              <a:t>RAG 데이터셋 구축</a:t>
            </a:r>
          </a:p>
          <a:p>
            <a:r>
              <a:rPr lang="ko-KR" altLang="en-US" err="1">
                <a:ea typeface="맑은 고딕"/>
              </a:rPr>
              <a:t>Prompt</a:t>
            </a:r>
            <a:r>
              <a:rPr lang="ko-KR" altLang="en-US">
                <a:ea typeface="맑은 고딕"/>
              </a:rPr>
              <a:t> Engineering 관점에서 추가적으로 필요한 부분.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ABD88-9B48-EED8-3114-7D6EB5C4C0EC}"/>
              </a:ext>
            </a:extLst>
          </p:cNvPr>
          <p:cNvSpPr txBox="1"/>
          <p:nvPr/>
        </p:nvSpPr>
        <p:spPr>
          <a:xfrm>
            <a:off x="19643834" y="1008993"/>
            <a:ext cx="2900855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맑은 고딕"/>
              </a:rPr>
              <a:t>Prompt Engineering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맑은 고딕"/>
              </a:rPr>
              <a:t>Robust</a:t>
            </a:r>
            <a:r>
              <a:rPr lang="ko-KR" altLang="en-US">
                <a:ea typeface="맑은 고딕"/>
              </a:rPr>
              <a:t>한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결과값을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얻기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어려웠음</a:t>
            </a:r>
            <a:r>
              <a:rPr lang="en-US">
                <a:ea typeface="맑은 고딕"/>
              </a:rPr>
              <a:t>. (</a:t>
            </a:r>
            <a:r>
              <a:rPr lang="ko-KR" altLang="en-US">
                <a:ea typeface="맑은 고딕"/>
              </a:rPr>
              <a:t>문장</a:t>
            </a:r>
            <a:r>
              <a:rPr lang="en-US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구조의 변형, 스페이스 등 텍스트 추가)에도 결과값이 변형됨 -&gt; 모델이 생성하는 랜덤성을 줄여줄 수 있는 프롬프트로의 개선 필요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383B8A-FB46-90A5-07F0-E17B4FA49933}"/>
              </a:ext>
            </a:extLst>
          </p:cNvPr>
          <p:cNvSpPr txBox="1"/>
          <p:nvPr/>
        </p:nvSpPr>
        <p:spPr>
          <a:xfrm>
            <a:off x="14693244" y="1382893"/>
            <a:ext cx="968968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모델 한계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</a:rPr>
              <a:t>Gemini-1.5-Flash 외, 여러 모델(Genmini-1.5-pro, Llama.3.2 등)</a:t>
            </a:r>
            <a:r>
              <a:rPr lang="ko-KR" altLang="en-US" err="1">
                <a:ea typeface="맑은 고딕"/>
              </a:rPr>
              <a:t>에</a:t>
            </a:r>
            <a:r>
              <a:rPr lang="ko-KR" altLang="en-US">
                <a:ea typeface="맑은 고딕"/>
              </a:rPr>
              <a:t> 대한 성능 평가가 수행되지 못함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</a:rPr>
              <a:t>성능 평가 과정에서 정성 평가 과정이 결여되어 모델에 대한 보편화된 성능이 확인되지 못함</a:t>
            </a:r>
          </a:p>
          <a:p>
            <a:pPr marL="285750" indent="-285750">
              <a:buFont typeface="Calibri"/>
              <a:buChar char="-"/>
            </a:pPr>
            <a:r>
              <a:rPr lang="ko-KR" altLang="en-US">
                <a:ea typeface="맑은 고딕"/>
              </a:rPr>
              <a:t>키워드 추출 과정에서 LLM 모델 답변 생성의 랜덤성으로 인해 안정적인 키워드 확보가 어려움</a:t>
            </a: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/>
            </a:endParaRPr>
          </a:p>
          <a:p>
            <a:endParaRPr lang="ko-KR" altLang="en-US">
              <a:ea typeface="맑은 고딕"/>
            </a:endParaRP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/>
            </a:endParaRPr>
          </a:p>
          <a:p>
            <a:pPr marL="285750" indent="-285750">
              <a:buFont typeface="Calibri"/>
              <a:buChar char="-"/>
            </a:pPr>
            <a:endParaRPr lang="ko-KR" altLang="en-US">
              <a:ea typeface="맑은 고딕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3D5771-0E2B-FD4D-F80A-46F162F8D652}"/>
              </a:ext>
            </a:extLst>
          </p:cNvPr>
          <p:cNvGrpSpPr/>
          <p:nvPr/>
        </p:nvGrpSpPr>
        <p:grpSpPr>
          <a:xfrm>
            <a:off x="958555" y="1694736"/>
            <a:ext cx="10282170" cy="4618909"/>
            <a:chOff x="3736167" y="1684902"/>
            <a:chExt cx="7627463" cy="462381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7688CD1-6B40-3090-1447-B0DF32A4072C}"/>
                </a:ext>
              </a:extLst>
            </p:cNvPr>
            <p:cNvGrpSpPr/>
            <p:nvPr/>
          </p:nvGrpSpPr>
          <p:grpSpPr>
            <a:xfrm>
              <a:off x="3736167" y="1684903"/>
              <a:ext cx="3613354" cy="348386"/>
              <a:chOff x="3642762" y="1675071"/>
              <a:chExt cx="2482646" cy="33855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937F2B-0AAF-A896-567B-C043928DE58F}"/>
                  </a:ext>
                </a:extLst>
              </p:cNvPr>
              <p:cNvSpPr txBox="1"/>
              <p:nvPr/>
            </p:nvSpPr>
            <p:spPr>
              <a:xfrm>
                <a:off x="4258696" y="1675071"/>
                <a:ext cx="125853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1600">
                    <a:ea typeface="맑은 고딕"/>
                  </a:rPr>
                  <a:t>모델 한계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951A282-546C-1459-8534-E1A5C127FE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2762" y="1959675"/>
                <a:ext cx="2482646" cy="14748"/>
              </a:xfrm>
              <a:prstGeom prst="straightConnector1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EB7E7BA-E59E-0E73-6B68-EFF7C3DE8B14}"/>
                </a:ext>
              </a:extLst>
            </p:cNvPr>
            <p:cNvGrpSpPr/>
            <p:nvPr/>
          </p:nvGrpSpPr>
          <p:grpSpPr>
            <a:xfrm>
              <a:off x="7747728" y="1684902"/>
              <a:ext cx="3613354" cy="348386"/>
              <a:chOff x="3642762" y="1675071"/>
              <a:chExt cx="2482646" cy="33855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F1AF8D-D619-D3F3-F288-BD3FE49982BD}"/>
                  </a:ext>
                </a:extLst>
              </p:cNvPr>
              <p:cNvSpPr txBox="1"/>
              <p:nvPr/>
            </p:nvSpPr>
            <p:spPr>
              <a:xfrm>
                <a:off x="4258696" y="1675071"/>
                <a:ext cx="1258530" cy="33855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ko-KR" altLang="en-US" sz="1600">
                    <a:ea typeface="맑은 고딕"/>
                  </a:rPr>
                  <a:t>개선 방안 및 향후 과제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40B36EDA-D5B1-8ECF-6A58-651CDDF162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42762" y="1959675"/>
                <a:ext cx="2482646" cy="14748"/>
              </a:xfrm>
              <a:prstGeom prst="straightConnector1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16DC89EB-3635-F372-CDE8-970F39E375F3}"/>
                </a:ext>
              </a:extLst>
            </p:cNvPr>
            <p:cNvSpPr/>
            <p:nvPr/>
          </p:nvSpPr>
          <p:spPr>
            <a:xfrm rot="5400000">
              <a:off x="5483210" y="4107159"/>
              <a:ext cx="4162499" cy="213453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0B6836D-CA24-7A89-B245-6941F4B6C31D}"/>
                </a:ext>
              </a:extLst>
            </p:cNvPr>
            <p:cNvSpPr/>
            <p:nvPr/>
          </p:nvSpPr>
          <p:spPr>
            <a:xfrm>
              <a:off x="3749612" y="2134331"/>
              <a:ext cx="3597541" cy="4169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>
                  <a:solidFill>
                    <a:srgbClr val="000000"/>
                  </a:solidFill>
                  <a:ea typeface="맑은 고딕" panose="020F0502020204030204"/>
                </a:rPr>
                <a:t>다양한 모델에 대한 성능 평가 부족</a:t>
              </a:r>
              <a:br>
                <a:rPr lang="ko-KR" altLang="en-US" sz="1400">
                  <a:ea typeface="맑은 고딕" panose="020F0502020204030204"/>
                </a:rPr>
              </a:b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Gemini-1.5-Flash 외 다른 모델(Gemini-1.5-pro, Llama-3.2 등)의 성능 평가가 수행되지 않아, 모델 간 비교와 선택 기준이 부족함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400">
                <a:solidFill>
                  <a:srgbClr val="000000"/>
                </a:solidFill>
                <a:ea typeface="맑은 고딕" panose="020F0502020204030204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>
                  <a:solidFill>
                    <a:srgbClr val="000000"/>
                  </a:solidFill>
                  <a:ea typeface="맑은 고딕" panose="020F0502020204030204"/>
                </a:rPr>
                <a:t>정성적 평가 기준 부족</a:t>
              </a:r>
              <a:br>
                <a:rPr lang="ko-KR" altLang="en-US" sz="1400">
                  <a:ea typeface="맑은 고딕" panose="020F0502020204030204"/>
                </a:rPr>
              </a:b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성능 평가에서 RAGAS, BERT-</a:t>
              </a:r>
              <a:r>
                <a:rPr lang="ko-KR" altLang="en-US" sz="1400" err="1">
                  <a:solidFill>
                    <a:srgbClr val="000000"/>
                  </a:solidFill>
                  <a:ea typeface="맑은 고딕" panose="020F0502020204030204"/>
                </a:rPr>
                <a:t>Score</a:t>
              </a: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, BLEU, ROUGE 등 정량적 지표가 사용되었으나, 사용자의 경험에 대한 정성적 평가 과정이 결여됨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400">
                <a:solidFill>
                  <a:srgbClr val="000000"/>
                </a:solidFill>
                <a:ea typeface="맑은 고딕" panose="020F0502020204030204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>
                  <a:solidFill>
                    <a:srgbClr val="000000"/>
                  </a:solidFill>
                  <a:ea typeface="맑은 고딕" panose="020F0502020204030204"/>
                </a:rPr>
                <a:t>키워드 추출 및 요약 생성문의 </a:t>
              </a:r>
              <a:r>
                <a:rPr lang="ko-KR" altLang="en-US" sz="1400" b="1" err="1">
                  <a:solidFill>
                    <a:srgbClr val="000000"/>
                  </a:solidFill>
                  <a:ea typeface="맑은 고딕" panose="020F0502020204030204"/>
                </a:rPr>
                <a:t>랜덤성</a:t>
              </a:r>
              <a:br>
                <a:rPr lang="ko-KR" altLang="en-US" sz="1400">
                  <a:ea typeface="맑은 고딕" panose="020F0502020204030204"/>
                </a:rPr>
              </a:b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키워드 추출 과정 및 요약문 생성을 위한 </a:t>
              </a:r>
              <a:r>
                <a:rPr lang="ko-KR" altLang="en-US" sz="1400" err="1">
                  <a:solidFill>
                    <a:srgbClr val="000000"/>
                  </a:solidFill>
                  <a:ea typeface="맑은 고딕" panose="020F0502020204030204"/>
                </a:rPr>
                <a:t>Prompt</a:t>
              </a: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 Engineering 과정에서 답변 생성에 대한 랜덤성이 확인되었으며, 결과적으로 안정적인 키워드 확보 및 일관적인 응답 생성이 어려움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74CEA9-B9BD-776E-F05E-FC213F604884}"/>
                </a:ext>
              </a:extLst>
            </p:cNvPr>
            <p:cNvSpPr/>
            <p:nvPr/>
          </p:nvSpPr>
          <p:spPr>
            <a:xfrm>
              <a:off x="7766089" y="2139246"/>
              <a:ext cx="3597541" cy="41694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>
                  <a:solidFill>
                    <a:srgbClr val="000000"/>
                  </a:solidFill>
                  <a:ea typeface="맑은 고딕" panose="020F0502020204030204"/>
                </a:rPr>
                <a:t>모델 성능 평가 확장</a:t>
              </a:r>
              <a:b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</a:b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Gemini-1.5-pro, Llama-3.2 등 다양한 모델에 대해 성능을 비교 평가하여 서비스에 최적화된 모델 선정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400">
                <a:solidFill>
                  <a:srgbClr val="000000"/>
                </a:solidFill>
                <a:ea typeface="맑은 고딕" panose="020F0502020204030204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>
                  <a:solidFill>
                    <a:srgbClr val="000000"/>
                  </a:solidFill>
                  <a:ea typeface="맑은 고딕" panose="020F0502020204030204"/>
                </a:rPr>
                <a:t>정성적 평가 프로세스 도입</a:t>
              </a:r>
              <a:b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</a:b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정량적 평가 지표 외, 사용자 경험 중심의 객관적인 정성적 평가 방법을 도입하여 모델의 신뢰성 및 서비스 가능도에 대한 이해가 필요함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ko-KR" altLang="en-US" sz="1400">
                <a:solidFill>
                  <a:srgbClr val="000000"/>
                </a:solidFill>
                <a:ea typeface="맑은 고딕" panose="020F0502020204030204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400" b="1">
                  <a:solidFill>
                    <a:srgbClr val="000000"/>
                  </a:solidFill>
                  <a:ea typeface="맑은 고딕" panose="020F0502020204030204"/>
                </a:rPr>
                <a:t>답변 생성의 일관성 강화</a:t>
              </a:r>
              <a:b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</a:br>
              <a:r>
                <a:rPr lang="ko-KR" altLang="en-US" sz="1400" err="1">
                  <a:solidFill>
                    <a:srgbClr val="000000"/>
                  </a:solidFill>
                  <a:ea typeface="맑은 고딕" panose="020F0502020204030204"/>
                </a:rPr>
                <a:t>Prompt</a:t>
              </a: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 Engineering을 </a:t>
              </a:r>
              <a:r>
                <a:rPr lang="ko-KR" altLang="en-US" sz="1400" err="1">
                  <a:solidFill>
                    <a:srgbClr val="000000"/>
                  </a:solidFill>
                  <a:ea typeface="맑은 고딕" panose="020F0502020204030204"/>
                </a:rPr>
                <a:t>고도화하여</a:t>
              </a: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 키워드 추출 과정에서의 랜덤성을 줄이고, 추가적인 LLM 모델의 </a:t>
              </a:r>
              <a:r>
                <a:rPr lang="ko-KR" altLang="en-US" sz="1400" err="1">
                  <a:solidFill>
                    <a:srgbClr val="000000"/>
                  </a:solidFill>
                  <a:ea typeface="맑은 고딕" panose="020F0502020204030204"/>
                </a:rPr>
                <a:t>Fine-tuning</a:t>
              </a:r>
              <a: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  <a:t> 수행을 통해 요약 작업에 대한 성능을 강화</a:t>
              </a:r>
              <a:br>
                <a:rPr lang="ko-KR" altLang="en-US" sz="1400">
                  <a:solidFill>
                    <a:srgbClr val="000000"/>
                  </a:solidFill>
                  <a:ea typeface="맑은 고딕" panose="020F0502020204030204"/>
                </a:rPr>
              </a:br>
              <a:endParaRPr lang="ko-KR" altLang="en-US" sz="1400">
                <a:solidFill>
                  <a:srgbClr val="000000"/>
                </a:solidFill>
                <a:ea typeface="맑은 고딕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035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내용 개체 틀 3" descr="텍스트, 스크린샷, 소프트웨어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F6A25905-0BD4-DE91-22CE-E3A4E6B08D1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365" r="10708" b="772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7447A431-79C5-D2B1-4C9C-C5E5824D4F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1" y="5574813"/>
            <a:ext cx="12186718" cy="6832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ko-KR" altLang="en-US" sz="1700" err="1">
                <a:solidFill>
                  <a:schemeClr val="bg1"/>
                </a:solidFill>
                <a:ea typeface="맑은 고딕"/>
              </a:rPr>
              <a:t>Query</a:t>
            </a:r>
            <a:r>
              <a:rPr lang="ko-KR" altLang="en-US" sz="1700">
                <a:solidFill>
                  <a:schemeClr val="bg1"/>
                </a:solidFill>
                <a:ea typeface="맑은 고딕"/>
              </a:rPr>
              <a:t> : </a:t>
            </a:r>
            <a:r>
              <a:rPr lang="ko-KR" sz="1600">
                <a:solidFill>
                  <a:schemeClr val="bg1"/>
                </a:solidFill>
                <a:ea typeface="+mn-lt"/>
                <a:cs typeface="+mn-lt"/>
              </a:rPr>
              <a:t>최근 </a:t>
            </a:r>
            <a:r>
              <a:rPr lang="ko-KR" sz="1600" err="1">
                <a:solidFill>
                  <a:schemeClr val="bg1"/>
                </a:solidFill>
                <a:ea typeface="+mn-lt"/>
                <a:cs typeface="+mn-lt"/>
              </a:rPr>
              <a:t>ai</a:t>
            </a:r>
            <a:r>
              <a:rPr lang="ko-KR" sz="1600">
                <a:solidFill>
                  <a:schemeClr val="bg1"/>
                </a:solidFill>
                <a:ea typeface="+mn-lt"/>
                <a:cs typeface="+mn-lt"/>
              </a:rPr>
              <a:t> 업계에서 비디오 생성 모델이 뭐가 있을까? 그리고 그 모델들의 성능 비교는 어떻게 되고, 앞으로의 전망은 어때?</a:t>
            </a:r>
            <a:endParaRPr lang="ko-KR" altLang="en-US" sz="1600">
              <a:solidFill>
                <a:schemeClr val="bg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406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6E7D4-863A-217B-C46C-C08C8D97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3200">
                <a:ea typeface="맑은 고딕"/>
              </a:rPr>
              <a:t>RAG 워크플로우</a:t>
            </a:r>
            <a:endParaRPr lang="en-US" altLang="ko-KR" sz="3200">
              <a:ea typeface="맑은 고딕"/>
            </a:endParaRPr>
          </a:p>
        </p:txBody>
      </p:sp>
      <p:pic>
        <p:nvPicPr>
          <p:cNvPr id="6" name="그림 5" descr="텍스트, 스크린샷, 도표, 폰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0E308B68-99A8-708F-94AB-2AAF1E29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70" r="1" b="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464546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96">
            <a:extLst>
              <a:ext uri="{FF2B5EF4-FFF2-40B4-BE49-F238E27FC236}">
                <a16:creationId xmlns:a16="http://schemas.microsoft.com/office/drawing/2014/main" id="{670A7D67-D81D-EAFF-5C30-134EB52A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845" r="10304" b="2"/>
          <a:stretch/>
        </p:blipFill>
        <p:spPr>
          <a:xfrm>
            <a:off x="20" y="10"/>
            <a:ext cx="6204384" cy="5114534"/>
          </a:xfrm>
          <a:custGeom>
            <a:avLst/>
            <a:gdLst/>
            <a:ahLst/>
            <a:cxnLst/>
            <a:rect l="l" t="t" r="r" b="b"/>
            <a:pathLst>
              <a:path w="6204404" h="5114544">
                <a:moveTo>
                  <a:pt x="5659431" y="0"/>
                </a:moveTo>
                <a:lnTo>
                  <a:pt x="6157098" y="0"/>
                </a:lnTo>
                <a:lnTo>
                  <a:pt x="6181355" y="190991"/>
                </a:lnTo>
                <a:cubicBezTo>
                  <a:pt x="6196596" y="341154"/>
                  <a:pt x="6204404" y="493515"/>
                  <a:pt x="6204404" y="647700"/>
                </a:cubicBezTo>
                <a:cubicBezTo>
                  <a:pt x="6204404" y="3114670"/>
                  <a:pt x="4205578" y="5114544"/>
                  <a:pt x="1739900" y="5114544"/>
                </a:cubicBezTo>
                <a:cubicBezTo>
                  <a:pt x="1123481" y="5114544"/>
                  <a:pt x="536240" y="4989552"/>
                  <a:pt x="2114" y="4763518"/>
                </a:cubicBezTo>
                <a:lnTo>
                  <a:pt x="0" y="4762561"/>
                </a:lnTo>
                <a:lnTo>
                  <a:pt x="0" y="4226363"/>
                </a:lnTo>
                <a:lnTo>
                  <a:pt x="15791" y="4234455"/>
                </a:lnTo>
                <a:cubicBezTo>
                  <a:pt x="537360" y="4485921"/>
                  <a:pt x="1122182" y="4626842"/>
                  <a:pt x="1739899" y="4626842"/>
                </a:cubicBezTo>
                <a:cubicBezTo>
                  <a:pt x="3936226" y="4626842"/>
                  <a:pt x="5716700" y="2845319"/>
                  <a:pt x="5716700" y="647700"/>
                </a:cubicBezTo>
                <a:cubicBezTo>
                  <a:pt x="5716700" y="510349"/>
                  <a:pt x="5709745" y="374623"/>
                  <a:pt x="5696169" y="240856"/>
                </a:cubicBez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0A27676-6A6D-4D56-71A1-C87C49E3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49" y="-3842"/>
            <a:ext cx="5908589" cy="26114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000" b="1">
                <a:ea typeface="맑은 고딕"/>
              </a:rPr>
              <a:t>Brainstorming - </a:t>
            </a:r>
            <a:r>
              <a:rPr lang="ko-KR" altLang="en-US" sz="3000" b="1">
                <a:ea typeface="맑은 고딕"/>
              </a:rPr>
              <a:t>실험설계 </a:t>
            </a:r>
            <a:endParaRPr lang="en-US" altLang="ko-KR" sz="3000" b="1">
              <a:ea typeface="맑은 고딕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78AD95D-A49C-2BD8-A3E9-FCC48780A9ED}"/>
              </a:ext>
            </a:extLst>
          </p:cNvPr>
          <p:cNvSpPr txBox="1">
            <a:spLocks/>
          </p:cNvSpPr>
          <p:nvPr/>
        </p:nvSpPr>
        <p:spPr>
          <a:xfrm>
            <a:off x="669758" y="5026026"/>
            <a:ext cx="10856494" cy="18347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/>
            <a:endParaRPr lang="ko-KR" altLang="en-US" sz="2000">
              <a:ea typeface="맑은 고딕"/>
            </a:endParaRPr>
          </a:p>
          <a:p>
            <a:pPr marL="0" indent="0" algn="ctr">
              <a:buNone/>
            </a:pPr>
            <a:endParaRPr lang="ko-KR" altLang="en-US" sz="2000">
              <a:ea typeface="맑은 고딕"/>
            </a:endParaRPr>
          </a:p>
          <a:p>
            <a:pPr marL="0" indent="0" algn="ctr">
              <a:buNone/>
            </a:pPr>
            <a:r>
              <a:rPr lang="ko-KR" sz="2000" b="1">
                <a:ea typeface="+mn-lt"/>
                <a:cs typeface="+mn-lt"/>
              </a:rPr>
              <a:t>사용자의 </a:t>
            </a:r>
            <a:r>
              <a:rPr lang="ko-KR" altLang="en-US" sz="2000" b="1">
                <a:ea typeface="+mn-lt"/>
                <a:cs typeface="+mn-lt"/>
              </a:rPr>
              <a:t>측면에서 정확도를 측정할 때, 자원의 </a:t>
            </a:r>
            <a:r>
              <a:rPr lang="ko-KR" sz="2000" b="1">
                <a:ea typeface="+mn-lt"/>
                <a:cs typeface="+mn-lt"/>
              </a:rPr>
              <a:t>한계를 극복할 정성평가의 대안의 </a:t>
            </a:r>
            <a:r>
              <a:rPr lang="ko-KR" altLang="en-US" sz="2000" b="1">
                <a:ea typeface="+mn-lt"/>
                <a:cs typeface="+mn-lt"/>
              </a:rPr>
              <a:t>필요성</a:t>
            </a:r>
            <a:endParaRPr lang="ko-KR" altLang="en-US" sz="2000" b="1">
              <a:ea typeface="맑은 고딕"/>
            </a:endParaRPr>
          </a:p>
          <a:p>
            <a:pPr marL="0" indent="0" algn="ctr">
              <a:buNone/>
            </a:pPr>
            <a:endParaRPr lang="ko-KR" altLang="en-US" sz="2000">
              <a:ea typeface="맑은 고딕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  <p:graphicFrame>
        <p:nvGraphicFramePr>
          <p:cNvPr id="95" name="내용 개체 틀 2">
            <a:extLst>
              <a:ext uri="{FF2B5EF4-FFF2-40B4-BE49-F238E27FC236}">
                <a16:creationId xmlns:a16="http://schemas.microsoft.com/office/drawing/2014/main" id="{E2BA88F5-EDB8-FEC0-2C22-081206E548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6781862"/>
              </p:ext>
            </p:extLst>
          </p:nvPr>
        </p:nvGraphicFramePr>
        <p:xfrm>
          <a:off x="6492039" y="1297155"/>
          <a:ext cx="5329236" cy="4057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45651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7676-6A6D-4D56-71A1-C87C49E3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b="1">
                <a:ea typeface="+mj-lt"/>
                <a:cs typeface="+mj-lt"/>
              </a:rPr>
              <a:t>실험설계 - 어떻게 평가할 것인가</a:t>
            </a:r>
            <a:br>
              <a:rPr lang="ko-KR" altLang="en-US" sz="3000" b="1">
                <a:ea typeface="+mj-lt"/>
                <a:cs typeface="+mj-lt"/>
              </a:rPr>
            </a:br>
            <a:endParaRPr lang="ko-KR" sz="3000" b="1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E7B93-C9BF-D884-BCB6-7D60A12F0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284"/>
            <a:ext cx="1351548" cy="651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endParaRPr lang="ko-KR" altLang="en-US" sz="2000">
              <a:ea typeface="맑은 고딕"/>
            </a:endParaRPr>
          </a:p>
          <a:p>
            <a:pPr marL="0" indent="0">
              <a:buNone/>
            </a:pPr>
            <a:endParaRPr lang="ko-KR" altLang="en-US" sz="2000">
              <a:ea typeface="맑은 고딕"/>
            </a:endParaRPr>
          </a:p>
          <a:p>
            <a:pPr marL="0" indent="0">
              <a:buNone/>
            </a:pPr>
            <a:endParaRPr lang="ko-KR" altLang="en-US" sz="2000">
              <a:latin typeface="Malgun Gothic"/>
              <a:ea typeface="Malgun Gothic"/>
            </a:endParaRPr>
          </a:p>
          <a:p>
            <a:pPr marL="342900" indent="-342900"/>
            <a:endParaRPr lang="ko-KR" altLang="en-US" sz="2000">
              <a:latin typeface="맑은 고딕" panose="020F0502020204030204"/>
              <a:ea typeface="맑은 고딕"/>
            </a:endParaRPr>
          </a:p>
          <a:p>
            <a:endParaRPr lang="ko-KR" altLang="en-US" sz="2000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78AD95D-A49C-2BD8-A3E9-FCC48780A9ED}"/>
              </a:ext>
            </a:extLst>
          </p:cNvPr>
          <p:cNvSpPr txBox="1">
            <a:spLocks/>
          </p:cNvSpPr>
          <p:nvPr/>
        </p:nvSpPr>
        <p:spPr>
          <a:xfrm>
            <a:off x="-2005" y="774868"/>
            <a:ext cx="7407440" cy="1132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/>
            <a:endParaRPr lang="ko-KR" altLang="en-US" sz="2000">
              <a:ea typeface="맑은 고딕"/>
            </a:endParaRPr>
          </a:p>
          <a:p>
            <a:pPr marL="0" indent="0" algn="ctr">
              <a:buNone/>
            </a:pPr>
            <a:r>
              <a:rPr lang="ko-KR" altLang="en-US" sz="2000" b="1" err="1">
                <a:ea typeface="맑은 고딕"/>
              </a:rPr>
              <a:t>Query</a:t>
            </a:r>
            <a:r>
              <a:rPr lang="ko-KR" altLang="en-US" sz="2000" b="1">
                <a:ea typeface="맑은 고딕"/>
              </a:rPr>
              <a:t> 역생성을 통한 TEST SET 구축</a:t>
            </a:r>
          </a:p>
          <a:p>
            <a:pPr marL="0" indent="0" algn="ctr">
              <a:buNone/>
            </a:pPr>
            <a:endParaRPr lang="ko-KR" altLang="en-US" sz="2000">
              <a:ea typeface="맑은 고딕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052A0-715E-1C8A-23CA-1FF775513E72}"/>
              </a:ext>
            </a:extLst>
          </p:cNvPr>
          <p:cNvSpPr/>
          <p:nvPr/>
        </p:nvSpPr>
        <p:spPr>
          <a:xfrm>
            <a:off x="2336131" y="2085472"/>
            <a:ext cx="1604210" cy="902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err="1">
                <a:ea typeface="맑은 고딕"/>
              </a:rPr>
              <a:t>Query</a:t>
            </a:r>
            <a:r>
              <a:rPr lang="ko-KR" altLang="en-US">
                <a:ea typeface="맑은 고딕"/>
              </a:rPr>
              <a:t> 작성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458ACE1-7DB3-BEC8-2030-3CB1B0F0F5A8}"/>
              </a:ext>
            </a:extLst>
          </p:cNvPr>
          <p:cNvSpPr txBox="1">
            <a:spLocks/>
          </p:cNvSpPr>
          <p:nvPr/>
        </p:nvSpPr>
        <p:spPr>
          <a:xfrm>
            <a:off x="138363" y="2018129"/>
            <a:ext cx="1602204" cy="1032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/>
            <a:endParaRPr lang="ko-KR" altLang="en-US" sz="2000">
              <a:ea typeface="맑은 고딕"/>
            </a:endParaRPr>
          </a:p>
          <a:p>
            <a:pPr marL="0" indent="0" algn="ctr">
              <a:buNone/>
            </a:pPr>
            <a:r>
              <a:rPr lang="ko-KR" altLang="en-US" sz="2000" b="1">
                <a:ea typeface="맑은 고딕"/>
              </a:rPr>
              <a:t>기존</a:t>
            </a:r>
          </a:p>
          <a:p>
            <a:pPr marL="0" indent="0" algn="ctr">
              <a:buNone/>
            </a:pPr>
            <a:endParaRPr lang="ko-KR" altLang="en-US" sz="2000">
              <a:ea typeface="맑은 고딕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760344-38B0-661C-241F-82FA9337BC8A}"/>
              </a:ext>
            </a:extLst>
          </p:cNvPr>
          <p:cNvSpPr/>
          <p:nvPr/>
        </p:nvSpPr>
        <p:spPr>
          <a:xfrm>
            <a:off x="5003131" y="2085472"/>
            <a:ext cx="1604210" cy="902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</a:rPr>
              <a:t>LLM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766CF3-441B-8C8D-40FF-04CDD412258C}"/>
              </a:ext>
            </a:extLst>
          </p:cNvPr>
          <p:cNvSpPr/>
          <p:nvPr/>
        </p:nvSpPr>
        <p:spPr>
          <a:xfrm>
            <a:off x="7670131" y="2085472"/>
            <a:ext cx="1604210" cy="902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ea typeface="맑은 고딕"/>
              </a:rPr>
              <a:t>Answer</a:t>
            </a:r>
            <a:r>
              <a:rPr lang="ko-KR" altLang="en-US">
                <a:ea typeface="맑은 고딕"/>
              </a:rPr>
              <a:t> 생성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809C5C3-8B6F-0E82-041E-D020C17D0F21}"/>
              </a:ext>
            </a:extLst>
          </p:cNvPr>
          <p:cNvSpPr/>
          <p:nvPr/>
        </p:nvSpPr>
        <p:spPr>
          <a:xfrm>
            <a:off x="4031525" y="2225464"/>
            <a:ext cx="887235" cy="57849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AEBD26D-7C60-6C9B-84D5-A850D0770B28}"/>
              </a:ext>
            </a:extLst>
          </p:cNvPr>
          <p:cNvSpPr/>
          <p:nvPr/>
        </p:nvSpPr>
        <p:spPr>
          <a:xfrm>
            <a:off x="6705713" y="2225463"/>
            <a:ext cx="887235" cy="578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1B10808-7696-3EA0-61E7-935210B4374B}"/>
              </a:ext>
            </a:extLst>
          </p:cNvPr>
          <p:cNvSpPr/>
          <p:nvPr/>
        </p:nvSpPr>
        <p:spPr>
          <a:xfrm>
            <a:off x="9365524" y="2254217"/>
            <a:ext cx="887235" cy="578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A72BE9-B192-0787-A4E4-8E379AE5A2EB}"/>
              </a:ext>
            </a:extLst>
          </p:cNvPr>
          <p:cNvSpPr/>
          <p:nvPr/>
        </p:nvSpPr>
        <p:spPr>
          <a:xfrm>
            <a:off x="10329942" y="2085471"/>
            <a:ext cx="1604210" cy="902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</a:rPr>
              <a:t>TEST SET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0D97415-EDC8-0ACA-A624-C98659CA77B4}"/>
              </a:ext>
            </a:extLst>
          </p:cNvPr>
          <p:cNvSpPr txBox="1">
            <a:spLocks/>
          </p:cNvSpPr>
          <p:nvPr/>
        </p:nvSpPr>
        <p:spPr>
          <a:xfrm>
            <a:off x="1277579" y="3995395"/>
            <a:ext cx="9650307" cy="113289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/>
            <a:endParaRPr lang="ko-KR" altLang="en-US" sz="2000">
              <a:ea typeface="맑은 고딕"/>
            </a:endParaRPr>
          </a:p>
          <a:p>
            <a:pPr algn="ctr">
              <a:buNone/>
            </a:pPr>
            <a:r>
              <a:rPr lang="ko-KR" sz="2000" b="1" err="1">
                <a:ea typeface="+mn-lt"/>
                <a:cs typeface="+mn-lt"/>
              </a:rPr>
              <a:t>커스텀한</a:t>
            </a:r>
            <a:r>
              <a:rPr lang="ko-KR" sz="2000" b="1">
                <a:ea typeface="+mn-lt"/>
                <a:cs typeface="+mn-lt"/>
              </a:rPr>
              <a:t> </a:t>
            </a:r>
            <a:r>
              <a:rPr lang="ko-KR" sz="2000" b="1" err="1">
                <a:ea typeface="+mn-lt"/>
                <a:cs typeface="+mn-lt"/>
              </a:rPr>
              <a:t>RAG의</a:t>
            </a:r>
            <a:r>
              <a:rPr lang="ko-KR" sz="2000" b="1">
                <a:ea typeface="+mn-lt"/>
                <a:cs typeface="+mn-lt"/>
              </a:rPr>
              <a:t> 벡터 데이터베이스와 </a:t>
            </a:r>
            <a:r>
              <a:rPr lang="ko-KR" sz="2000" b="1" err="1">
                <a:ea typeface="+mn-lt"/>
                <a:cs typeface="+mn-lt"/>
              </a:rPr>
              <a:t>LLM이</a:t>
            </a:r>
            <a:r>
              <a:rPr lang="ko-KR" sz="2000" b="1">
                <a:ea typeface="+mn-lt"/>
                <a:cs typeface="+mn-lt"/>
              </a:rPr>
              <a:t> 활용하는 데이터베이스 간의 극심한 격차</a:t>
            </a:r>
            <a:endParaRPr lang="ko-KR" sz="2000" b="1">
              <a:ea typeface="맑은 고딕"/>
            </a:endParaRPr>
          </a:p>
          <a:p>
            <a:pPr marL="0" indent="0" algn="ctr">
              <a:buNone/>
            </a:pPr>
            <a:r>
              <a:rPr lang="en-US" altLang="ko-KR" sz="2000" b="1">
                <a:ea typeface="+mn-lt"/>
                <a:cs typeface="+mn-lt"/>
              </a:rPr>
              <a:t>-&gt; </a:t>
            </a:r>
            <a:r>
              <a:rPr lang="ko-KR" sz="2000" b="1">
                <a:ea typeface="+mn-lt"/>
                <a:cs typeface="+mn-lt"/>
              </a:rPr>
              <a:t>벡터 데이터베이스 내부의 </a:t>
            </a:r>
            <a:r>
              <a:rPr lang="ko-KR" sz="2000" b="1" err="1">
                <a:ea typeface="+mn-lt"/>
                <a:cs typeface="+mn-lt"/>
              </a:rPr>
              <a:t>Retrieval</a:t>
            </a:r>
            <a:r>
              <a:rPr lang="ko-KR" sz="2000" b="1">
                <a:ea typeface="+mn-lt"/>
                <a:cs typeface="+mn-lt"/>
              </a:rPr>
              <a:t> 능력을 측정하는데 어려움</a:t>
            </a:r>
            <a:endParaRPr lang="ko-KR" b="1"/>
          </a:p>
          <a:p>
            <a:pPr marL="0" indent="0" algn="ctr">
              <a:buNone/>
            </a:pPr>
            <a:endParaRPr lang="ko-KR" altLang="en-US" sz="2000">
              <a:ea typeface="맑은 고딕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09741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AI가 생성한 콘텐츠에는 오류가 있을 수 있습니다.">
            <a:extLst>
              <a:ext uri="{FF2B5EF4-FFF2-40B4-BE49-F238E27FC236}">
                <a16:creationId xmlns:a16="http://schemas.microsoft.com/office/drawing/2014/main" id="{9AF775DD-9710-3C49-1DD0-6AA350E8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" y="42863"/>
            <a:ext cx="7181850" cy="6772275"/>
          </a:xfrm>
          <a:prstGeom prst="rect">
            <a:avLst/>
          </a:prstGeom>
        </p:spPr>
      </p:pic>
      <p:graphicFrame>
        <p:nvGraphicFramePr>
          <p:cNvPr id="6" name="내용 개체 틀 2">
            <a:extLst>
              <a:ext uri="{FF2B5EF4-FFF2-40B4-BE49-F238E27FC236}">
                <a16:creationId xmlns:a16="http://schemas.microsoft.com/office/drawing/2014/main" id="{57E948CA-8C08-0ED8-B319-2A4F3C1F0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4639988"/>
              </p:ext>
            </p:extLst>
          </p:nvPr>
        </p:nvGraphicFramePr>
        <p:xfrm>
          <a:off x="7455322" y="1239646"/>
          <a:ext cx="4452218" cy="5006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53" name="TextBox 352">
            <a:extLst>
              <a:ext uri="{FF2B5EF4-FFF2-40B4-BE49-F238E27FC236}">
                <a16:creationId xmlns:a16="http://schemas.microsoft.com/office/drawing/2014/main" id="{4987FBA6-A3EE-278E-7B21-B025195BB4A4}"/>
              </a:ext>
            </a:extLst>
          </p:cNvPr>
          <p:cNvSpPr txBox="1"/>
          <p:nvPr/>
        </p:nvSpPr>
        <p:spPr>
          <a:xfrm>
            <a:off x="7456098" y="583721"/>
            <a:ext cx="44541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b="1">
                <a:ea typeface="맑은 고딕"/>
              </a:rPr>
              <a:t>Query </a:t>
            </a:r>
            <a:r>
              <a:rPr lang="en-US" altLang="ko-KR" sz="2400" b="1" err="1">
                <a:ea typeface="맑은 고딕"/>
              </a:rPr>
              <a:t>생성</a:t>
            </a:r>
            <a:endParaRPr lang="ko-KR" altLang="en-US" sz="24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8092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27676-6A6D-4D56-71A1-C87C49E3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000" b="1">
                <a:ea typeface="+mj-lt"/>
                <a:cs typeface="+mj-lt"/>
              </a:rPr>
              <a:t>실험설계 - 어떻게 평가할 것인가</a:t>
            </a:r>
            <a:br>
              <a:rPr lang="ko-KR" altLang="en-US" sz="3000" b="1">
                <a:ea typeface="+mj-lt"/>
                <a:cs typeface="+mj-lt"/>
              </a:rPr>
            </a:br>
            <a:endParaRPr lang="ko-KR" sz="3000" b="1">
              <a:ea typeface="+mj-lt"/>
              <a:cs typeface="+mj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CE7B93-C9BF-D884-BCB6-7D60A12F0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5284"/>
            <a:ext cx="1351548" cy="651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endParaRPr lang="ko-KR" altLang="en-US" sz="2000">
              <a:ea typeface="맑은 고딕"/>
            </a:endParaRPr>
          </a:p>
          <a:p>
            <a:pPr marL="0" indent="0">
              <a:buNone/>
            </a:pPr>
            <a:endParaRPr lang="ko-KR" altLang="en-US" sz="2000">
              <a:ea typeface="맑은 고딕"/>
            </a:endParaRPr>
          </a:p>
          <a:p>
            <a:pPr marL="0" indent="0">
              <a:buNone/>
            </a:pPr>
            <a:endParaRPr lang="ko-KR" altLang="en-US" sz="2000">
              <a:latin typeface="Malgun Gothic"/>
              <a:ea typeface="Malgun Gothic"/>
            </a:endParaRPr>
          </a:p>
          <a:p>
            <a:pPr marL="342900" indent="-342900"/>
            <a:endParaRPr lang="ko-KR" altLang="en-US" sz="2000">
              <a:latin typeface="맑은 고딕" panose="020F0502020204030204"/>
              <a:ea typeface="맑은 고딕"/>
            </a:endParaRPr>
          </a:p>
          <a:p>
            <a:endParaRPr lang="ko-KR" altLang="en-US" sz="2000">
              <a:ea typeface="맑은 고딕"/>
            </a:endParaRPr>
          </a:p>
          <a:p>
            <a:endParaRPr lang="ko-KR" altLang="en-US">
              <a:ea typeface="맑은 고딕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78AD95D-A49C-2BD8-A3E9-FCC48780A9ED}"/>
              </a:ext>
            </a:extLst>
          </p:cNvPr>
          <p:cNvSpPr txBox="1">
            <a:spLocks/>
          </p:cNvSpPr>
          <p:nvPr/>
        </p:nvSpPr>
        <p:spPr>
          <a:xfrm>
            <a:off x="-2005" y="774868"/>
            <a:ext cx="7407440" cy="1132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/>
            <a:endParaRPr lang="ko-KR" altLang="en-US" sz="2000">
              <a:ea typeface="맑은 고딕"/>
            </a:endParaRPr>
          </a:p>
          <a:p>
            <a:pPr marL="0" indent="0" algn="ctr">
              <a:buNone/>
            </a:pPr>
            <a:r>
              <a:rPr lang="ko-KR" altLang="en-US" sz="2000" b="1" err="1">
                <a:ea typeface="맑은 고딕"/>
              </a:rPr>
              <a:t>Query</a:t>
            </a:r>
            <a:r>
              <a:rPr lang="ko-KR" altLang="en-US" sz="2000" b="1">
                <a:ea typeface="맑은 고딕"/>
              </a:rPr>
              <a:t> 역생성을 통한 TEST SET 구축</a:t>
            </a:r>
          </a:p>
          <a:p>
            <a:pPr marL="0" indent="0" algn="ctr">
              <a:buNone/>
            </a:pPr>
            <a:endParaRPr lang="ko-KR" altLang="en-US" sz="2000">
              <a:ea typeface="맑은 고딕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0052A0-715E-1C8A-23CA-1FF775513E72}"/>
              </a:ext>
            </a:extLst>
          </p:cNvPr>
          <p:cNvSpPr/>
          <p:nvPr/>
        </p:nvSpPr>
        <p:spPr>
          <a:xfrm>
            <a:off x="2336131" y="2085472"/>
            <a:ext cx="1604210" cy="902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err="1">
                <a:latin typeface="Malgun Gothic"/>
                <a:ea typeface="Malgun Gothic"/>
              </a:rPr>
              <a:t>Answer</a:t>
            </a:r>
            <a:r>
              <a:rPr lang="ko-KR">
                <a:latin typeface="Malgun Gothic"/>
                <a:ea typeface="Malgun Gothic"/>
              </a:rPr>
              <a:t> 확인</a:t>
            </a:r>
            <a:endParaRPr lang="ko-KR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458ACE1-7DB3-BEC8-2030-3CB1B0F0F5A8}"/>
              </a:ext>
            </a:extLst>
          </p:cNvPr>
          <p:cNvSpPr txBox="1">
            <a:spLocks/>
          </p:cNvSpPr>
          <p:nvPr/>
        </p:nvSpPr>
        <p:spPr>
          <a:xfrm>
            <a:off x="138363" y="2018129"/>
            <a:ext cx="1602204" cy="1032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/>
            <a:endParaRPr lang="ko-KR" altLang="en-US" sz="2000">
              <a:ea typeface="맑은 고딕"/>
            </a:endParaRPr>
          </a:p>
          <a:p>
            <a:pPr marL="0" indent="0" algn="ctr">
              <a:buNone/>
            </a:pPr>
            <a:r>
              <a:rPr lang="ko-KR" altLang="en-US" sz="2000" b="1">
                <a:ea typeface="맑은 고딕"/>
              </a:rPr>
              <a:t>아이디어</a:t>
            </a:r>
          </a:p>
          <a:p>
            <a:pPr marL="0" indent="0" algn="ctr">
              <a:buNone/>
            </a:pPr>
            <a:endParaRPr lang="ko-KR" altLang="en-US" sz="2000">
              <a:ea typeface="맑은 고딕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760344-38B0-661C-241F-82FA9337BC8A}"/>
              </a:ext>
            </a:extLst>
          </p:cNvPr>
          <p:cNvSpPr/>
          <p:nvPr/>
        </p:nvSpPr>
        <p:spPr>
          <a:xfrm>
            <a:off x="5003131" y="2085472"/>
            <a:ext cx="1604210" cy="902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>
                <a:latin typeface="Malgun Gothic"/>
                <a:ea typeface="Malgun Gothic"/>
              </a:rPr>
              <a:t>내용 요약</a:t>
            </a:r>
            <a:endParaRPr lang="ko-KR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5766CF3-441B-8C8D-40FF-04CDD412258C}"/>
              </a:ext>
            </a:extLst>
          </p:cNvPr>
          <p:cNvSpPr/>
          <p:nvPr/>
        </p:nvSpPr>
        <p:spPr>
          <a:xfrm>
            <a:off x="7670131" y="2085472"/>
            <a:ext cx="1604210" cy="902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err="1">
                <a:latin typeface="Malgun Gothic"/>
                <a:ea typeface="Malgun Gothic"/>
              </a:rPr>
              <a:t>Query</a:t>
            </a:r>
            <a:r>
              <a:rPr lang="ko-KR">
                <a:latin typeface="Malgun Gothic"/>
                <a:ea typeface="Malgun Gothic"/>
              </a:rPr>
              <a:t> 생성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809C5C3-8B6F-0E82-041E-D020C17D0F21}"/>
              </a:ext>
            </a:extLst>
          </p:cNvPr>
          <p:cNvSpPr/>
          <p:nvPr/>
        </p:nvSpPr>
        <p:spPr>
          <a:xfrm>
            <a:off x="4031525" y="2225464"/>
            <a:ext cx="887235" cy="57849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AEBD26D-7C60-6C9B-84D5-A850D0770B28}"/>
              </a:ext>
            </a:extLst>
          </p:cNvPr>
          <p:cNvSpPr/>
          <p:nvPr/>
        </p:nvSpPr>
        <p:spPr>
          <a:xfrm>
            <a:off x="6705713" y="2225463"/>
            <a:ext cx="887235" cy="578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71B10808-7696-3EA0-61E7-935210B4374B}"/>
              </a:ext>
            </a:extLst>
          </p:cNvPr>
          <p:cNvSpPr/>
          <p:nvPr/>
        </p:nvSpPr>
        <p:spPr>
          <a:xfrm>
            <a:off x="9365524" y="2254217"/>
            <a:ext cx="887235" cy="5784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5A72BE9-B192-0787-A4E4-8E379AE5A2EB}"/>
              </a:ext>
            </a:extLst>
          </p:cNvPr>
          <p:cNvSpPr/>
          <p:nvPr/>
        </p:nvSpPr>
        <p:spPr>
          <a:xfrm>
            <a:off x="10339968" y="1644313"/>
            <a:ext cx="1604210" cy="902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</a:rPr>
              <a:t>TEST SET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672C2C-3CA9-2D93-7A0C-9AB47DE6D1A9}"/>
              </a:ext>
            </a:extLst>
          </p:cNvPr>
          <p:cNvSpPr/>
          <p:nvPr/>
        </p:nvSpPr>
        <p:spPr>
          <a:xfrm>
            <a:off x="10339968" y="2596813"/>
            <a:ext cx="1604210" cy="9023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ea typeface="맑은 고딕"/>
              </a:rPr>
              <a:t>RAG DB​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36AE2920-0EE9-3398-3501-3362E3B3C861}"/>
              </a:ext>
            </a:extLst>
          </p:cNvPr>
          <p:cNvSpPr txBox="1">
            <a:spLocks/>
          </p:cNvSpPr>
          <p:nvPr/>
        </p:nvSpPr>
        <p:spPr>
          <a:xfrm>
            <a:off x="4237" y="3995395"/>
            <a:ext cx="12186964" cy="24964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/>
            <a:endParaRPr lang="ko-KR" altLang="en-US" sz="2000">
              <a:ea typeface="맑은 고딕"/>
            </a:endParaRPr>
          </a:p>
          <a:p>
            <a:pPr algn="ctr">
              <a:buNone/>
            </a:pPr>
            <a:r>
              <a:rPr lang="ko-KR" altLang="en-US" sz="2000" b="1" dirty="0">
                <a:ea typeface="+mn-lt"/>
                <a:cs typeface="+mn-lt"/>
              </a:rPr>
              <a:t>정량적인 지표를 통해 정성적인 평가를 간접적으로 파악 </a:t>
            </a:r>
            <a:r>
              <a:rPr lang="en-US" altLang="ko-KR" sz="2000" b="1" dirty="0">
                <a:ea typeface="+mn-lt"/>
                <a:cs typeface="+mn-lt"/>
              </a:rPr>
              <a:t>-</a:t>
            </a:r>
            <a:r>
              <a:rPr lang="ko-KR" altLang="en-US" sz="2000" b="1" dirty="0">
                <a:ea typeface="+mn-lt"/>
                <a:cs typeface="+mn-lt"/>
              </a:rPr>
              <a:t> 주관적 요소 감소</a:t>
            </a:r>
            <a:endParaRPr lang="ko-KR" altLang="en-US" b="1" dirty="0">
              <a:ea typeface="맑은 고딕"/>
            </a:endParaRPr>
          </a:p>
          <a:p>
            <a:pPr algn="ctr">
              <a:buNone/>
            </a:pPr>
            <a:r>
              <a:rPr lang="ko-KR" altLang="en-US" sz="2000" b="1" dirty="0">
                <a:ea typeface="+mn-lt"/>
                <a:cs typeface="+mn-lt"/>
              </a:rPr>
              <a:t> 사용자 </a:t>
            </a:r>
            <a:r>
              <a:rPr lang="en-US" altLang="ko-KR" sz="2000" b="1" dirty="0">
                <a:ea typeface="+mn-lt"/>
                <a:cs typeface="+mn-lt"/>
              </a:rPr>
              <a:t>query</a:t>
            </a:r>
            <a:r>
              <a:rPr lang="ko-KR" altLang="en-US" sz="2000" b="1" dirty="0">
                <a:ea typeface="+mn-lt"/>
                <a:cs typeface="+mn-lt"/>
              </a:rPr>
              <a:t> 대해 RAG 알고리즘이 유의미한 정보를 제공할 수 있는지 평가하는데 유효</a:t>
            </a:r>
            <a:endParaRPr lang="ko-KR" altLang="en-US" b="1" dirty="0">
              <a:ea typeface="맑은 고딕"/>
            </a:endParaRPr>
          </a:p>
          <a:p>
            <a:pPr algn="ctr">
              <a:buNone/>
            </a:pPr>
            <a:r>
              <a:rPr lang="ko-KR" altLang="en-US" sz="2000" b="1" dirty="0">
                <a:ea typeface="+mn-lt"/>
                <a:cs typeface="+mn-lt"/>
              </a:rPr>
              <a:t>기계적인 평가가 가능</a:t>
            </a:r>
            <a:endParaRPr lang="ko-KR" b="1" dirty="0"/>
          </a:p>
          <a:p>
            <a:pPr algn="ctr">
              <a:buNone/>
            </a:pPr>
            <a:r>
              <a:rPr lang="ko-KR" altLang="en-US" sz="2000" b="1" dirty="0">
                <a:solidFill>
                  <a:srgbClr val="C00000"/>
                </a:solidFill>
                <a:ea typeface="+mn-lt"/>
                <a:cs typeface="+mn-lt"/>
              </a:rPr>
              <a:t>-&gt; 정성 평가를 전부 대체할 순 없다는 한계점 존재 </a:t>
            </a:r>
            <a:endParaRPr lang="ko-KR" b="1" dirty="0">
              <a:solidFill>
                <a:srgbClr val="C00000"/>
              </a:solidFill>
              <a:ea typeface="맑은 고딕"/>
            </a:endParaRPr>
          </a:p>
          <a:p>
            <a:pPr algn="ctr">
              <a:buNone/>
            </a:pPr>
            <a:r>
              <a:rPr lang="ko-KR" altLang="en-US" sz="2000" b="1" dirty="0">
                <a:solidFill>
                  <a:srgbClr val="C00000"/>
                </a:solidFill>
                <a:ea typeface="맑은 고딕"/>
              </a:rPr>
              <a:t>쿼리 생성 자체의 주관성을 간과할 수 없음</a:t>
            </a:r>
          </a:p>
          <a:p>
            <a:pPr marL="0" indent="0" algn="ctr">
              <a:buNone/>
            </a:pPr>
            <a:endParaRPr lang="ko-KR" altLang="en-US" sz="2000">
              <a:ea typeface="맑은 고딕"/>
            </a:endParaRPr>
          </a:p>
          <a:p>
            <a:pPr algn="ctr"/>
            <a:endParaRPr lang="ko-KR" alt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45888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34</Slides>
  <Notes>1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RAG를 활용한 사용자 맞춤 AI 뉴스레터</vt:lpstr>
      <vt:lpstr>목차</vt:lpstr>
      <vt:lpstr>프로젝트 소개</vt:lpstr>
      <vt:lpstr>PowerPoint 프레젠테이션</vt:lpstr>
      <vt:lpstr>RAG 워크플로우</vt:lpstr>
      <vt:lpstr>Brainstorming - 실험설계 </vt:lpstr>
      <vt:lpstr>실험설계 - 어떻게 평가할 것인가 </vt:lpstr>
      <vt:lpstr>PowerPoint 프레젠테이션</vt:lpstr>
      <vt:lpstr>실험설계 - 어떻게 평가할 것인가 </vt:lpstr>
      <vt:lpstr>데이터 크롤링</vt:lpstr>
      <vt:lpstr>PowerPoint 프레젠테이션</vt:lpstr>
      <vt:lpstr>RAG (Retrieval-Augmented Generation)</vt:lpstr>
      <vt:lpstr>RAG (Retrieval-Augmented Generation)</vt:lpstr>
      <vt:lpstr>PowerPoint 프레젠테이션</vt:lpstr>
      <vt:lpstr>PowerPoint 프레젠테이션</vt:lpstr>
      <vt:lpstr>모델 성능 측정에 사용한 평가지표 - RAGAS</vt:lpstr>
      <vt:lpstr>모델 성능 측정에 사용한 평가지표 - RAGAS</vt:lpstr>
      <vt:lpstr>모델 성능 측정에 사용한 평가지표 - RAGAS</vt:lpstr>
      <vt:lpstr>Low Faithfulness </vt:lpstr>
      <vt:lpstr>High Faithfulness </vt:lpstr>
      <vt:lpstr>Low Context Precision </vt:lpstr>
      <vt:lpstr>Low Answer Relevancy</vt:lpstr>
      <vt:lpstr>Low Context Recall</vt:lpstr>
      <vt:lpstr>PowerPoint 프레젠테이션</vt:lpstr>
      <vt:lpstr>PowerPoint 프레젠테이션</vt:lpstr>
      <vt:lpstr>PowerPoint 프레젠테이션</vt:lpstr>
      <vt:lpstr>PowerPoint 프레젠테이션</vt:lpstr>
      <vt:lpstr>서비스 고도화를 위한 작업</vt:lpstr>
      <vt:lpstr>PowerPoint 프레젠테이션</vt:lpstr>
      <vt:lpstr>서비스 고도화 - Prompt Engineering </vt:lpstr>
      <vt:lpstr>Prompt Engineering: Prompt to Keyword Extraction</vt:lpstr>
      <vt:lpstr>Prompt Engineering: Prompt for Summarization🤓</vt:lpstr>
      <vt:lpstr>Prompt Engineering: Prompt for Summarization🤓</vt:lpstr>
      <vt:lpstr>Limitation &amp; Future Work​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vndtjs96@naver.com</dc:creator>
  <cp:revision>27</cp:revision>
  <dcterms:created xsi:type="dcterms:W3CDTF">2025-01-22T10:02:36Z</dcterms:created>
  <dcterms:modified xsi:type="dcterms:W3CDTF">2025-01-23T05:30:06Z</dcterms:modified>
</cp:coreProperties>
</file>